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5" r:id="rId5"/>
  </p:sldMasterIdLst>
  <p:notesMasterIdLst>
    <p:notesMasterId r:id="rId25"/>
  </p:notesMasterIdLst>
  <p:sldIdLst>
    <p:sldId id="292" r:id="rId6"/>
    <p:sldId id="282" r:id="rId7"/>
    <p:sldId id="290" r:id="rId8"/>
    <p:sldId id="291" r:id="rId9"/>
    <p:sldId id="311" r:id="rId10"/>
    <p:sldId id="293" r:id="rId11"/>
    <p:sldId id="312" r:id="rId12"/>
    <p:sldId id="314" r:id="rId13"/>
    <p:sldId id="295" r:id="rId14"/>
    <p:sldId id="300" r:id="rId15"/>
    <p:sldId id="296" r:id="rId16"/>
    <p:sldId id="308" r:id="rId17"/>
    <p:sldId id="287" r:id="rId18"/>
    <p:sldId id="299" r:id="rId19"/>
    <p:sldId id="297" r:id="rId20"/>
    <p:sldId id="298" r:id="rId21"/>
    <p:sldId id="301" r:id="rId22"/>
    <p:sldId id="315" r:id="rId23"/>
    <p:sldId id="309"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760" userDrawn="1">
          <p15:clr>
            <a:srgbClr val="A4A3A4"/>
          </p15:clr>
        </p15:guide>
        <p15:guide id="4" pos="72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sar De la Torre" initials="CDlT" lastIdx="1" clrIdx="0">
    <p:extLst>
      <p:ext uri="{19B8F6BF-5375-455C-9EA6-DF929625EA0E}">
        <p15:presenceInfo xmlns:p15="http://schemas.microsoft.com/office/powerpoint/2012/main" userId="f9c14db2e5fef70d" providerId="Windows Live"/>
      </p:ext>
    </p:extLst>
  </p:cmAuthor>
  <p:cmAuthor id="2" name="Quique Martínez Alén" initials="QMA" lastIdx="3" clrIdx="1">
    <p:extLst>
      <p:ext uri="{19B8F6BF-5375-455C-9EA6-DF929625EA0E}">
        <p15:presenceInfo xmlns:p15="http://schemas.microsoft.com/office/powerpoint/2012/main" userId="1f6ab378f0aa94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C4C"/>
    <a:srgbClr val="CA6BDC"/>
    <a:srgbClr val="B957D2"/>
    <a:srgbClr val="3DDEF9"/>
    <a:srgbClr val="00BBF1"/>
    <a:srgbClr val="68217A"/>
    <a:srgbClr val="131A23"/>
    <a:srgbClr val="5CC3AF"/>
    <a:srgbClr val="D1D3D4"/>
    <a:srgbClr val="56C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8" autoAdjust="0"/>
    <p:restoredTop sz="72108" autoAdjust="0"/>
  </p:normalViewPr>
  <p:slideViewPr>
    <p:cSldViewPr snapToGrid="0">
      <p:cViewPr varScale="1">
        <p:scale>
          <a:sx n="87" d="100"/>
          <a:sy n="87" d="100"/>
        </p:scale>
        <p:origin x="1022" y="58"/>
      </p:cViewPr>
      <p:guideLst>
        <p:guide orient="horz" pos="2160"/>
        <p:guide pos="3840"/>
        <p:guide orient="horz" pos="760"/>
        <p:guide pos="7246"/>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0B884-28CF-4E59-B265-8795ED82B4CA}" type="datetimeFigureOut">
              <a:rPr lang="en-US" smtClean="0"/>
              <a:t>24-Aug-15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4AE01-8D2E-443E-BFE2-0DCC30D27BCB}" type="slidenum">
              <a:rPr lang="en-US" smtClean="0"/>
              <a:t>‹#›</a:t>
            </a:fld>
            <a:endParaRPr lang="en-US"/>
          </a:p>
        </p:txBody>
      </p:sp>
    </p:spTree>
    <p:extLst>
      <p:ext uri="{BB962C8B-B14F-4D97-AF65-F5344CB8AC3E}">
        <p14:creationId xmlns:p14="http://schemas.microsoft.com/office/powerpoint/2010/main" val="4051434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F2995F-4B1B-48E1-A1A4-9B0A12EA450E}" type="datetime1">
              <a:rPr lang="en-US" smtClean="0"/>
              <a:t>24-Aug-15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09735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3064AE01-8D2E-443E-BFE2-0DCC30D27BCB}" type="slidenum">
              <a:rPr lang="en-US" smtClean="0"/>
              <a:t>12</a:t>
            </a:fld>
            <a:endParaRPr lang="en-US"/>
          </a:p>
        </p:txBody>
      </p:sp>
    </p:spTree>
    <p:extLst>
      <p:ext uri="{BB962C8B-B14F-4D97-AF65-F5344CB8AC3E}">
        <p14:creationId xmlns:p14="http://schemas.microsoft.com/office/powerpoint/2010/main" val="3247447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13</a:t>
            </a:fld>
            <a:endParaRPr lang="en-US"/>
          </a:p>
        </p:txBody>
      </p:sp>
    </p:spTree>
    <p:extLst>
      <p:ext uri="{BB962C8B-B14F-4D97-AF65-F5344CB8AC3E}">
        <p14:creationId xmlns:p14="http://schemas.microsoft.com/office/powerpoint/2010/main" val="891715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15</a:t>
            </a:fld>
            <a:endParaRPr lang="en-US"/>
          </a:p>
        </p:txBody>
      </p:sp>
    </p:spTree>
    <p:extLst>
      <p:ext uri="{BB962C8B-B14F-4D97-AF65-F5344CB8AC3E}">
        <p14:creationId xmlns:p14="http://schemas.microsoft.com/office/powerpoint/2010/main" val="272031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17</a:t>
            </a:fld>
            <a:endParaRPr lang="en-US"/>
          </a:p>
        </p:txBody>
      </p:sp>
    </p:spTree>
    <p:extLst>
      <p:ext uri="{BB962C8B-B14F-4D97-AF65-F5344CB8AC3E}">
        <p14:creationId xmlns:p14="http://schemas.microsoft.com/office/powerpoint/2010/main" val="4149633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18</a:t>
            </a:fld>
            <a:endParaRPr lang="en-US"/>
          </a:p>
        </p:txBody>
      </p:sp>
    </p:spTree>
    <p:extLst>
      <p:ext uri="{BB962C8B-B14F-4D97-AF65-F5344CB8AC3E}">
        <p14:creationId xmlns:p14="http://schemas.microsoft.com/office/powerpoint/2010/main" val="276909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3064AE01-8D2E-443E-BFE2-0DCC30D27BCB}" type="slidenum">
              <a:rPr lang="en-US" smtClean="0"/>
              <a:t>2</a:t>
            </a:fld>
            <a:endParaRPr lang="en-US"/>
          </a:p>
        </p:txBody>
      </p:sp>
    </p:spTree>
    <p:extLst>
      <p:ext uri="{BB962C8B-B14F-4D97-AF65-F5344CB8AC3E}">
        <p14:creationId xmlns:p14="http://schemas.microsoft.com/office/powerpoint/2010/main" val="2570210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3</a:t>
            </a:fld>
            <a:endParaRPr lang="en-US"/>
          </a:p>
        </p:txBody>
      </p:sp>
    </p:spTree>
    <p:extLst>
      <p:ext uri="{BB962C8B-B14F-4D97-AF65-F5344CB8AC3E}">
        <p14:creationId xmlns:p14="http://schemas.microsoft.com/office/powerpoint/2010/main" val="110072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4</a:t>
            </a:fld>
            <a:endParaRPr lang="en-US"/>
          </a:p>
        </p:txBody>
      </p:sp>
    </p:spTree>
    <p:extLst>
      <p:ext uri="{BB962C8B-B14F-4D97-AF65-F5344CB8AC3E}">
        <p14:creationId xmlns:p14="http://schemas.microsoft.com/office/powerpoint/2010/main" val="88301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logo</a:t>
            </a:r>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5</a:t>
            </a:fld>
            <a:endParaRPr lang="en-US"/>
          </a:p>
        </p:txBody>
      </p:sp>
    </p:spTree>
    <p:extLst>
      <p:ext uri="{BB962C8B-B14F-4D97-AF65-F5344CB8AC3E}">
        <p14:creationId xmlns:p14="http://schemas.microsoft.com/office/powerpoint/2010/main" val="123739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6</a:t>
            </a:fld>
            <a:endParaRPr lang="en-US"/>
          </a:p>
        </p:txBody>
      </p:sp>
    </p:spTree>
    <p:extLst>
      <p:ext uri="{BB962C8B-B14F-4D97-AF65-F5344CB8AC3E}">
        <p14:creationId xmlns:p14="http://schemas.microsoft.com/office/powerpoint/2010/main" val="357124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7</a:t>
            </a:fld>
            <a:endParaRPr lang="en-US"/>
          </a:p>
        </p:txBody>
      </p:sp>
    </p:spTree>
    <p:extLst>
      <p:ext uri="{BB962C8B-B14F-4D97-AF65-F5344CB8AC3E}">
        <p14:creationId xmlns:p14="http://schemas.microsoft.com/office/powerpoint/2010/main" val="3589147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8</a:t>
            </a:fld>
            <a:endParaRPr lang="en-US"/>
          </a:p>
        </p:txBody>
      </p:sp>
    </p:spTree>
    <p:extLst>
      <p:ext uri="{BB962C8B-B14F-4D97-AF65-F5344CB8AC3E}">
        <p14:creationId xmlns:p14="http://schemas.microsoft.com/office/powerpoint/2010/main" val="1372148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64AE01-8D2E-443E-BFE2-0DCC30D27BCB}" type="slidenum">
              <a:rPr lang="en-US" smtClean="0"/>
              <a:t>10</a:t>
            </a:fld>
            <a:endParaRPr lang="en-US"/>
          </a:p>
        </p:txBody>
      </p:sp>
    </p:spTree>
    <p:extLst>
      <p:ext uri="{BB962C8B-B14F-4D97-AF65-F5344CB8AC3E}">
        <p14:creationId xmlns:p14="http://schemas.microsoft.com/office/powerpoint/2010/main" val="1384879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193E2C8-6AE8-4603-ACDA-C71B79FCB692}" type="datetimeFigureOut">
              <a:rPr lang="es-ES" smtClean="0"/>
              <a:t>24/08/2015</a:t>
            </a:fld>
            <a:endParaRPr lang="es-E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s-E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70209FB4-A53A-46A0-ABD9-541FFCE474B2}" type="slidenum">
              <a:rPr lang="es-ES" smtClean="0"/>
              <a:t>‹#›</a:t>
            </a:fld>
            <a:endParaRPr lang="es-ES"/>
          </a:p>
        </p:txBody>
      </p:sp>
    </p:spTree>
    <p:extLst>
      <p:ext uri="{BB962C8B-B14F-4D97-AF65-F5344CB8AC3E}">
        <p14:creationId xmlns:p14="http://schemas.microsoft.com/office/powerpoint/2010/main" val="27250808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n con títu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5242559"/>
            <a:ext cx="5765074" cy="949235"/>
          </a:xfrm>
          <a:solidFill>
            <a:schemeClr val="accent1"/>
          </a:solidFill>
        </p:spPr>
        <p:txBody>
          <a:bodyPr anchor="b">
            <a:normAutofit/>
          </a:bodyPr>
          <a:lstStyle>
            <a:lvl1pPr>
              <a:defRPr sz="3200" b="0">
                <a:solidFill>
                  <a:srgbClr val="FFFFFF"/>
                </a:solidFill>
              </a:defRPr>
            </a:lvl1pPr>
          </a:lstStyle>
          <a:p>
            <a:r>
              <a:rPr lang="es-ES" dirty="0" smtClean="0"/>
              <a:t>Haga clic para modificar el estilo de título del patrón</a:t>
            </a:r>
            <a:endParaRPr lang="en-US" dirty="0"/>
          </a:p>
        </p:txBody>
      </p:sp>
      <p:sp>
        <p:nvSpPr>
          <p:cNvPr id="9" name="Picture Placeholder 2"/>
          <p:cNvSpPr>
            <a:spLocks noGrp="1" noChangeAspect="1"/>
          </p:cNvSpPr>
          <p:nvPr>
            <p:ph type="pic" idx="1"/>
          </p:nvPr>
        </p:nvSpPr>
        <p:spPr>
          <a:xfrm>
            <a:off x="0" y="0"/>
            <a:ext cx="12192000" cy="6858000"/>
          </a:xfrm>
          <a:blipFill>
            <a:blip r:embed="rId2"/>
            <a:stretch>
              <a:fillRect/>
            </a:stretch>
          </a:blipFill>
        </p:spPr>
        <p:txBody>
          <a:bodyPr anchor="ctr"/>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Tree>
    <p:extLst>
      <p:ext uri="{BB962C8B-B14F-4D97-AF65-F5344CB8AC3E}">
        <p14:creationId xmlns:p14="http://schemas.microsoft.com/office/powerpoint/2010/main" val="6239452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193E2C8-6AE8-4603-ACDA-C71B79FCB692}" type="datetimeFigureOut">
              <a:rPr lang="es-ES" smtClean="0"/>
              <a:t>24/08/2015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312469548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193E2C8-6AE8-4603-ACDA-C71B79FCB692}" type="datetimeFigureOut">
              <a:rPr lang="es-ES" smtClean="0"/>
              <a:t>24/08/2015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1216599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1760482"/>
          </a:xfrm>
        </p:spPr>
        <p:txBody>
          <a:bodyPr>
            <a:spAutoFit/>
          </a:bodyPr>
          <a:lstStyle>
            <a:lvl1pPr>
              <a:defRPr>
                <a:solidFill>
                  <a:schemeClr val="accent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915017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4185537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529856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8352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093557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526721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356781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193E2C8-6AE8-4603-ACDA-C71B79FCB692}" type="datetimeFigureOut">
              <a:rPr lang="es-ES" smtClean="0"/>
              <a:t>24/08/2015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41604289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359104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411658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30932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803235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107410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7"/>
            <a:ext cx="11151918" cy="771150"/>
          </a:xfrm>
        </p:spPr>
        <p:txBody>
          <a:bodyPr/>
          <a:lstStyle>
            <a:lvl1pPr>
              <a:defRPr>
                <a:solidFill>
                  <a:srgbClr val="68217A"/>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1001" y="1225699"/>
            <a:ext cx="11151918" cy="1149427"/>
          </a:xfrm>
        </p:spPr>
        <p:txBody>
          <a:bodyPr/>
          <a:lstStyle>
            <a:lvl1pPr marL="0" indent="0">
              <a:spcBef>
                <a:spcPts val="0"/>
              </a:spcBef>
              <a:spcAft>
                <a:spcPts val="900"/>
              </a:spcAft>
              <a:buNone/>
              <a:defRPr sz="4000" spc="-100" baseline="0">
                <a:solidFill>
                  <a:srgbClr val="68217A"/>
                </a:solidFill>
                <a:latin typeface="Segoe UI Light" pitchFamily="34" charset="0"/>
              </a:defRPr>
            </a:lvl1pPr>
            <a:lvl2pPr marL="0" indent="0">
              <a:spcBef>
                <a:spcPts val="0"/>
              </a:spcBef>
              <a:spcAft>
                <a:spcPts val="400"/>
              </a:spcAft>
              <a:buNone/>
              <a:defRPr sz="2133" spc="-51" baseline="0">
                <a:solidFill>
                  <a:srgbClr val="68217A"/>
                </a:soli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8340700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769394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065241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71015150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583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193E2C8-6AE8-4603-ACDA-C71B79FCB692}" type="datetimeFigureOut">
              <a:rPr lang="es-ES" smtClean="0"/>
              <a:t>24/08/2015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3479790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17022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41384540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42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766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2563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9820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F193E2C8-6AE8-4603-ACDA-C71B79FCB692}" type="datetimeFigureOut">
              <a:rPr lang="es-ES" smtClean="0"/>
              <a:t>24/08/2015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318487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F193E2C8-6AE8-4603-ACDA-C71B79FCB692}" type="datetimeFigureOut">
              <a:rPr lang="es-ES" smtClean="0"/>
              <a:t>24/08/2015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3369477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F193E2C8-6AE8-4603-ACDA-C71B79FCB692}" type="datetimeFigureOut">
              <a:rPr lang="es-ES" smtClean="0"/>
              <a:t>24/08/2015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402064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93E2C8-6AE8-4603-ACDA-C71B79FCB692}" type="datetimeFigureOut">
              <a:rPr lang="es-ES" smtClean="0"/>
              <a:t>24/08/2015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239934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s-ES" dirty="0" smtClean="0"/>
              <a:t>Haga clic para modificar el estilo de título del patrón</a:t>
            </a:r>
            <a:endParaRPr lang="en-US" dirty="0"/>
          </a:p>
        </p:txBody>
      </p:sp>
      <p:sp>
        <p:nvSpPr>
          <p:cNvPr id="3" name="Content Placeholder 2"/>
          <p:cNvSpPr>
            <a:spLocks noGrp="1"/>
          </p:cNvSpPr>
          <p:nvPr>
            <p:ph idx="1"/>
          </p:nvPr>
        </p:nvSpPr>
        <p:spPr>
          <a:xfrm>
            <a:off x="0" y="0"/>
            <a:ext cx="7620000" cy="6858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275982" y="2511813"/>
            <a:ext cx="3398520" cy="3976073"/>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s-ES" dirty="0" smtClean="0"/>
              <a:t>Haga clic para modificar el estilo de texto del patrón</a:t>
            </a:r>
          </a:p>
        </p:txBody>
      </p:sp>
    </p:spTree>
    <p:extLst>
      <p:ext uri="{BB962C8B-B14F-4D97-AF65-F5344CB8AC3E}">
        <p14:creationId xmlns:p14="http://schemas.microsoft.com/office/powerpoint/2010/main" val="31482360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193E2C8-6AE8-4603-ACDA-C71B79FCB692}" type="datetimeFigureOut">
              <a:rPr lang="es-ES" smtClean="0"/>
              <a:t>24/08/2015</a:t>
            </a:fld>
            <a:endParaRPr lang="es-E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s-E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70209FB4-A53A-46A0-ABD9-541FFCE474B2}" type="slidenum">
              <a:rPr lang="es-ES" smtClean="0"/>
              <a:t>‹#›</a:t>
            </a:fld>
            <a:endParaRPr lang="es-ES"/>
          </a:p>
        </p:txBody>
      </p:sp>
    </p:spTree>
    <p:extLst>
      <p:ext uri="{BB962C8B-B14F-4D97-AF65-F5344CB8AC3E}">
        <p14:creationId xmlns:p14="http://schemas.microsoft.com/office/powerpoint/2010/main" val="28992545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F193E2C8-6AE8-4603-ACDA-C71B79FCB692}" type="datetimeFigureOut">
              <a:rPr lang="es-ES" smtClean="0"/>
              <a:t>24/08/2015</a:t>
            </a:fld>
            <a:endParaRPr lang="es-E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s-E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70209FB4-A53A-46A0-ABD9-541FFCE474B2}" type="slidenum">
              <a:rPr lang="es-ES" smtClean="0"/>
              <a:t>‹#›</a:t>
            </a:fld>
            <a:endParaRPr lang="es-ES"/>
          </a:p>
        </p:txBody>
      </p:sp>
    </p:spTree>
    <p:extLst>
      <p:ext uri="{BB962C8B-B14F-4D97-AF65-F5344CB8AC3E}">
        <p14:creationId xmlns:p14="http://schemas.microsoft.com/office/powerpoint/2010/main" val="26082471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707" r:id="rId10"/>
    <p:sldLayoutId id="2147483682" r:id="rId11"/>
    <p:sldLayoutId id="2147483683" r:id="rId12"/>
    <p:sldLayoutId id="2147483708"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8300132"/>
      </p:ext>
    </p:extLst>
  </p:cSld>
  <p:clrMap bg1="lt1" tx1="dk1" bg2="lt2" tx2="dk2" accent1="accent1" accent2="accent2" accent3="accent3" accent4="accent4" accent5="accent5" accent6="accent6" hlink="hlink" folHlink="folHlink"/>
  <p:sldLayoutIdLst>
    <p:sldLayoutId id="2147483684" r:id="rId1"/>
    <p:sldLayoutId id="2147483689" r:id="rId2"/>
    <p:sldLayoutId id="2147483690" r:id="rId3"/>
    <p:sldLayoutId id="2147483691" r:id="rId4"/>
    <p:sldLayoutId id="2147483702" r:id="rId5"/>
    <p:sldLayoutId id="2147483686" r:id="rId6"/>
    <p:sldLayoutId id="2147483687" r:id="rId7"/>
    <p:sldLayoutId id="2147483688" r:id="rId8"/>
    <p:sldLayoutId id="2147483703" r:id="rId9"/>
    <p:sldLayoutId id="2147483704" r:id="rId10"/>
    <p:sldLayoutId id="2147483705" r:id="rId11"/>
    <p:sldLayoutId id="2147483706"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Lst>
  <p:transition>
    <p:fade/>
  </p:transition>
  <p:timing>
    <p:tnLst>
      <p:par>
        <p:cTn id="1" dur="indefinite" restart="never" nodeType="tmRoot"/>
      </p:par>
    </p:tnLst>
  </p:timing>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52.jp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jpe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emf"/><Relationship Id="rId10" Type="http://schemas.microsoft.com/office/2007/relationships/hdphoto" Target="../media/hdphoto1.wdp"/><Relationship Id="rId4" Type="http://schemas.openxmlformats.org/officeDocument/2006/relationships/image" Target="../media/image10.emf"/><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3" Type="http://schemas.openxmlformats.org/officeDocument/2006/relationships/image" Target="../media/image23.png"/><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5" Type="http://schemas.openxmlformats.org/officeDocument/2006/relationships/image" Target="../media/image34.png"/><Relationship Id="rId10" Type="http://schemas.openxmlformats.org/officeDocument/2006/relationships/image" Target="../media/image29.emf"/><Relationship Id="rId4" Type="http://schemas.openxmlformats.org/officeDocument/2006/relationships/image" Target="../media/image21.emf"/><Relationship Id="rId9" Type="http://schemas.openxmlformats.org/officeDocument/2006/relationships/image" Target="../media/image28.emf"/><Relationship Id="rId14" Type="http://schemas.openxmlformats.org/officeDocument/2006/relationships/image" Target="../media/image33.emf"/></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2.emf"/><Relationship Id="rId18" Type="http://schemas.openxmlformats.org/officeDocument/2006/relationships/image" Target="../media/image21.emf"/><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emf"/><Relationship Id="rId17"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emf"/><Relationship Id="rId5" Type="http://schemas.openxmlformats.org/officeDocument/2006/relationships/image" Target="../media/image38.png"/><Relationship Id="rId15" Type="http://schemas.openxmlformats.org/officeDocument/2006/relationships/image" Target="../media/image20.emf"/><Relationship Id="rId10" Type="http://schemas.openxmlformats.org/officeDocument/2006/relationships/image" Target="../media/image43.emf"/><Relationship Id="rId19" Type="http://schemas.openxmlformats.org/officeDocument/2006/relationships/image" Target="../media/image26.emf"/><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3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4365" y="3617118"/>
            <a:ext cx="6592743" cy="2694670"/>
          </a:xfrm>
        </p:spPr>
        <p:txBody>
          <a:bodyPr>
            <a:normAutofit/>
          </a:bodyPr>
          <a:lstStyle/>
          <a:p>
            <a:r>
              <a:rPr lang="en-US" dirty="0" smtClean="0"/>
              <a:t>Demo Apps for</a:t>
            </a:r>
            <a:br>
              <a:rPr lang="en-US" dirty="0" smtClean="0"/>
            </a:br>
            <a:r>
              <a:rPr lang="en-US" dirty="0" smtClean="0"/>
              <a:t>Visual Studio 2015</a:t>
            </a:r>
            <a:endParaRPr lang="en-US" dirty="0"/>
          </a:p>
        </p:txBody>
      </p:sp>
    </p:spTree>
    <p:extLst>
      <p:ext uri="{BB962C8B-B14F-4D97-AF65-F5344CB8AC3E}">
        <p14:creationId xmlns:p14="http://schemas.microsoft.com/office/powerpoint/2010/main" val="3443756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20000" cy="6858000"/>
          </a:xfrm>
          <a:prstGeom prst="rect">
            <a:avLst/>
          </a:prstGeom>
        </p:spPr>
      </p:pic>
      <p:sp>
        <p:nvSpPr>
          <p:cNvPr id="8" name="Título 5"/>
          <p:cNvSpPr txBox="1">
            <a:spLocks/>
          </p:cNvSpPr>
          <p:nvPr/>
        </p:nvSpPr>
        <p:spPr>
          <a:xfrm>
            <a:off x="8063321" y="-960120"/>
            <a:ext cx="3383280" cy="19202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r>
              <a:rPr lang="es-ES" sz="3200" b="1" dirty="0" err="1" smtClean="0"/>
              <a:t>Public</a:t>
            </a:r>
            <a:r>
              <a:rPr lang="es-ES" sz="3200" b="1" dirty="0" smtClean="0"/>
              <a:t> Web App </a:t>
            </a:r>
            <a:endParaRPr lang="en-US" sz="3200" b="1" dirty="0"/>
          </a:p>
        </p:txBody>
      </p:sp>
      <p:sp>
        <p:nvSpPr>
          <p:cNvPr id="9" name="Marcador de texto 11"/>
          <p:cNvSpPr txBox="1">
            <a:spLocks/>
          </p:cNvSpPr>
          <p:nvPr/>
        </p:nvSpPr>
        <p:spPr>
          <a:xfrm>
            <a:off x="8174945" y="1384343"/>
            <a:ext cx="3398520" cy="3284372"/>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kern="1200">
                <a:solidFill>
                  <a:srgbClr val="262626"/>
                </a:solidFill>
                <a:latin typeface="+mn-lt"/>
                <a:ea typeface="+mn-ea"/>
                <a:cs typeface="+mn-cs"/>
              </a:defRPr>
            </a:lvl1pPr>
            <a:lvl2pPr marL="457200"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000"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900" kern="1200">
                <a:solidFill>
                  <a:schemeClr val="tx1">
                    <a:lumMod val="85000"/>
                    <a:lumOff val="15000"/>
                  </a:schemeClr>
                </a:solidFill>
                <a:latin typeface="+mn-lt"/>
                <a:ea typeface="+mn-ea"/>
                <a:cs typeface="+mn-cs"/>
              </a:defRPr>
            </a:lvl9pPr>
          </a:lstStyle>
          <a:p>
            <a:r>
              <a:rPr lang="nl-NL" b="1" dirty="0" smtClean="0"/>
              <a:t>Technologies</a:t>
            </a:r>
          </a:p>
          <a:p>
            <a:pPr marL="285750" indent="-285750">
              <a:buFont typeface="Arial" panose="020B0604020202020204" pitchFamily="34" charset="0"/>
              <a:buChar char="•"/>
            </a:pPr>
            <a:r>
              <a:rPr lang="nl-NL" dirty="0" smtClean="0"/>
              <a:t>ASP.NET 5 MVC </a:t>
            </a:r>
            <a:endParaRPr lang="en-US" dirty="0"/>
          </a:p>
          <a:p>
            <a:pPr marL="285750" indent="-285750">
              <a:buFont typeface="Arial" panose="020B0604020202020204" pitchFamily="34" charset="0"/>
              <a:buChar char="•"/>
            </a:pPr>
            <a:r>
              <a:rPr lang="nl-NL" dirty="0" smtClean="0"/>
              <a:t>Entity </a:t>
            </a:r>
            <a:r>
              <a:rPr lang="nl-NL" dirty="0" smtClean="0"/>
              <a:t>Framework 7</a:t>
            </a:r>
          </a:p>
          <a:p>
            <a:pPr marL="285750" indent="-285750">
              <a:buFont typeface="Arial" panose="020B0604020202020204" pitchFamily="34" charset="0"/>
              <a:buChar char="•"/>
            </a:pPr>
            <a:r>
              <a:rPr lang="nl-NL" dirty="0" smtClean="0"/>
              <a:t>Bootstrap</a:t>
            </a:r>
          </a:p>
          <a:p>
            <a:pPr marL="285750" indent="-285750">
              <a:buFont typeface="Arial" panose="020B0604020202020204" pitchFamily="34" charset="0"/>
              <a:buChar char="•"/>
            </a:pPr>
            <a:r>
              <a:rPr lang="nl-NL" dirty="0" smtClean="0"/>
              <a:t>SQL </a:t>
            </a:r>
            <a:r>
              <a:rPr lang="nl-NL" dirty="0" smtClean="0"/>
              <a:t>Server</a:t>
            </a:r>
            <a:endParaRPr lang="nl-NL" dirty="0" smtClean="0"/>
          </a:p>
          <a:p>
            <a:pPr marL="285750" indent="-285750">
              <a:buFont typeface="Arial" panose="020B0604020202020204" pitchFamily="34" charset="0"/>
              <a:buChar char="•"/>
            </a:pPr>
            <a:r>
              <a:rPr lang="nl-NL" dirty="0" smtClean="0"/>
              <a:t>Responsive Home </a:t>
            </a:r>
            <a:r>
              <a:rPr lang="nl-NL" dirty="0" smtClean="0"/>
              <a:t>page</a:t>
            </a:r>
          </a:p>
          <a:p>
            <a:pPr marL="285750" indent="-285750">
              <a:buFont typeface="Arial" panose="020B0604020202020204" pitchFamily="34" charset="0"/>
              <a:buChar char="•"/>
            </a:pPr>
            <a:r>
              <a:rPr lang="nl-NL" dirty="0" smtClean="0"/>
              <a:t>Gulp, bower</a:t>
            </a:r>
            <a:endParaRPr lang="nl-NL" dirty="0" smtClean="0"/>
          </a:p>
          <a:p>
            <a:pPr marL="285750" indent="-285750">
              <a:buFont typeface="Arial" panose="020B0604020202020204" pitchFamily="34" charset="0"/>
              <a:buChar char="•"/>
            </a:pPr>
            <a:endParaRPr lang="es-ES" dirty="0" smtClean="0"/>
          </a:p>
        </p:txBody>
      </p:sp>
    </p:spTree>
    <p:extLst>
      <p:ext uri="{BB962C8B-B14F-4D97-AF65-F5344CB8AC3E}">
        <p14:creationId xmlns:p14="http://schemas.microsoft.com/office/powerpoint/2010/main" val="140476940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8275982" y="0"/>
            <a:ext cx="3383280" cy="1920240"/>
          </a:xfrm>
        </p:spPr>
        <p:txBody>
          <a:bodyPr/>
          <a:lstStyle/>
          <a:p>
            <a:r>
              <a:rPr lang="es-ES" dirty="0" smtClean="0"/>
              <a:t>Private Web App for </a:t>
            </a:r>
            <a:r>
              <a:rPr lang="es-ES" dirty="0" err="1" smtClean="0"/>
              <a:t>carriers</a:t>
            </a:r>
            <a:endParaRPr lang="en-US" dirty="0"/>
          </a:p>
        </p:txBody>
      </p:sp>
      <p:sp>
        <p:nvSpPr>
          <p:cNvPr id="12" name="Marcador de texto 11"/>
          <p:cNvSpPr>
            <a:spLocks noGrp="1"/>
          </p:cNvSpPr>
          <p:nvPr>
            <p:ph type="body" sz="half" idx="2"/>
          </p:nvPr>
        </p:nvSpPr>
        <p:spPr/>
        <p:txBody>
          <a:bodyPr/>
          <a:lstStyle/>
          <a:p>
            <a:r>
              <a:rPr lang="en-GB" b="1" dirty="0"/>
              <a:t>Technologies</a:t>
            </a:r>
            <a:endParaRPr lang="en-US" b="1" dirty="0"/>
          </a:p>
          <a:p>
            <a:pPr marL="285750" indent="-285750">
              <a:buFont typeface="Arial" panose="020B0604020202020204" pitchFamily="34" charset="0"/>
              <a:buChar char="•"/>
            </a:pPr>
            <a:r>
              <a:rPr lang="en-US" dirty="0"/>
              <a:t>SPA (Single Page Application) approach</a:t>
            </a:r>
          </a:p>
          <a:p>
            <a:pPr marL="285750" indent="-285750">
              <a:buFont typeface="Arial" panose="020B0604020202020204" pitchFamily="34" charset="0"/>
              <a:buChar char="•"/>
            </a:pPr>
            <a:r>
              <a:rPr lang="en-US" dirty="0" smtClean="0"/>
              <a:t>Web </a:t>
            </a:r>
            <a:r>
              <a:rPr lang="en-US" dirty="0"/>
              <a:t>API (ASP.NET 5)</a:t>
            </a:r>
          </a:p>
          <a:p>
            <a:pPr marL="285750" indent="-285750">
              <a:buFont typeface="Arial" panose="020B0604020202020204" pitchFamily="34" charset="0"/>
              <a:buChar char="•"/>
            </a:pPr>
            <a:r>
              <a:rPr lang="nl-NL" dirty="0"/>
              <a:t>Entity Framework 7</a:t>
            </a:r>
            <a:endParaRPr lang="en-US" dirty="0"/>
          </a:p>
          <a:p>
            <a:pPr marL="285750" indent="-285750">
              <a:buFont typeface="Arial" panose="020B0604020202020204" pitchFamily="34" charset="0"/>
              <a:buChar char="•"/>
            </a:pPr>
            <a:r>
              <a:rPr lang="en-US" dirty="0"/>
              <a:t>Angular.js, Bootstrap, </a:t>
            </a:r>
            <a:r>
              <a:rPr lang="en-US" dirty="0" smtClean="0"/>
              <a:t>LESS</a:t>
            </a:r>
          </a:p>
          <a:p>
            <a:pPr marL="285750" indent="-285750">
              <a:buFont typeface="Arial" panose="020B0604020202020204" pitchFamily="34" charset="0"/>
              <a:buChar char="•"/>
            </a:pPr>
            <a:r>
              <a:rPr lang="en-US" dirty="0" smtClean="0"/>
              <a:t>Gulp, bower</a:t>
            </a:r>
            <a:endParaRPr lang="nl-NL" dirty="0"/>
          </a:p>
          <a:p>
            <a:endParaRPr lang="en-US" dirty="0"/>
          </a:p>
        </p:txBody>
      </p:sp>
      <p:pic>
        <p:nvPicPr>
          <p:cNvPr id="2" name="Marcador de contenido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620000" cy="6858000"/>
          </a:xfrm>
        </p:spPr>
      </p:pic>
    </p:spTree>
    <p:extLst>
      <p:ext uri="{BB962C8B-B14F-4D97-AF65-F5344CB8AC3E}">
        <p14:creationId xmlns:p14="http://schemas.microsoft.com/office/powerpoint/2010/main" val="1837464684"/>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045622" y="1491362"/>
            <a:ext cx="1692899" cy="369332"/>
          </a:xfrm>
          <a:prstGeom prst="rect">
            <a:avLst/>
          </a:prstGeom>
        </p:spPr>
        <p:txBody>
          <a:bodyPr wrap="none">
            <a:spAutoFit/>
          </a:bodyPr>
          <a:lstStyle/>
          <a:p>
            <a:r>
              <a:rPr lang="en-US" dirty="0" smtClean="0">
                <a:solidFill>
                  <a:schemeClr val="bg1"/>
                </a:solidFill>
              </a:rPr>
              <a:t>Windows Phone</a:t>
            </a:r>
            <a:endParaRPr lang="en-US" dirty="0">
              <a:solidFill>
                <a:schemeClr val="bg1"/>
              </a:solidFill>
            </a:endParaRPr>
          </a:p>
        </p:txBody>
      </p:sp>
      <p:sp>
        <p:nvSpPr>
          <p:cNvPr id="14" name="Rectangle 13"/>
          <p:cNvSpPr/>
          <p:nvPr/>
        </p:nvSpPr>
        <p:spPr>
          <a:xfrm>
            <a:off x="352723" y="675850"/>
            <a:ext cx="1589474" cy="369332"/>
          </a:xfrm>
          <a:prstGeom prst="rect">
            <a:avLst/>
          </a:prstGeom>
        </p:spPr>
        <p:txBody>
          <a:bodyPr wrap="none">
            <a:spAutoFit/>
          </a:bodyPr>
          <a:lstStyle/>
          <a:p>
            <a:r>
              <a:rPr lang="en-US" dirty="0" smtClean="0">
                <a:solidFill>
                  <a:schemeClr val="bg1"/>
                </a:solidFill>
              </a:rPr>
              <a:t>Windows Store</a:t>
            </a:r>
            <a:endParaRPr lang="en-US" dirty="0">
              <a:solidFill>
                <a:schemeClr val="bg1"/>
              </a:solidFill>
            </a:endParaRPr>
          </a:p>
        </p:txBody>
      </p:sp>
      <p:pic>
        <p:nvPicPr>
          <p:cNvPr id="2050" name="Picture 2" descr="https://vsipprogram.com/content/upload/logo/Xamarin%20Inc..zpoh_xamarin-logo-hexagon-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7464" y="5789273"/>
            <a:ext cx="1596621" cy="432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8064" y="5644570"/>
            <a:ext cx="720000" cy="721407"/>
          </a:xfrm>
          <a:prstGeom prst="rect">
            <a:avLst/>
          </a:prstGeom>
        </p:spPr>
      </p:pic>
      <p:pic>
        <p:nvPicPr>
          <p:cNvPr id="3" name="Marcador de contenido 2"/>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0" y="0"/>
            <a:ext cx="7620000" cy="6858000"/>
          </a:xfrm>
        </p:spPr>
      </p:pic>
      <p:sp>
        <p:nvSpPr>
          <p:cNvPr id="11" name="Título 5"/>
          <p:cNvSpPr>
            <a:spLocks noGrp="1"/>
          </p:cNvSpPr>
          <p:nvPr>
            <p:ph type="title"/>
          </p:nvPr>
        </p:nvSpPr>
        <p:spPr>
          <a:xfrm>
            <a:off x="7920356" y="787989"/>
            <a:ext cx="4185329" cy="791750"/>
          </a:xfrm>
        </p:spPr>
        <p:txBody>
          <a:bodyPr/>
          <a:lstStyle/>
          <a:p>
            <a:r>
              <a:rPr lang="es-ES" sz="2400" b="1" dirty="0" smtClean="0">
                <a:solidFill>
                  <a:schemeClr val="bg1"/>
                </a:solidFill>
                <a:latin typeface="Segoe UI" panose="020B0502040204020203" pitchFamily="34" charset="0"/>
                <a:cs typeface="Segoe UI" panose="020B0502040204020203" pitchFamily="34" charset="0"/>
              </a:rPr>
              <a:t>Native </a:t>
            </a:r>
            <a:br>
              <a:rPr lang="es-ES" sz="2400" b="1" dirty="0" smtClean="0">
                <a:solidFill>
                  <a:schemeClr val="bg1"/>
                </a:solidFill>
                <a:latin typeface="Segoe UI" panose="020B0502040204020203" pitchFamily="34" charset="0"/>
                <a:cs typeface="Segoe UI" panose="020B0502040204020203" pitchFamily="34" charset="0"/>
              </a:rPr>
            </a:br>
            <a:r>
              <a:rPr lang="es-ES" sz="2400" b="1" dirty="0" smtClean="0">
                <a:solidFill>
                  <a:schemeClr val="bg1"/>
                </a:solidFill>
                <a:latin typeface="Segoe UI" panose="020B0502040204020203" pitchFamily="34" charset="0"/>
                <a:cs typeface="Segoe UI" panose="020B0502040204020203" pitchFamily="34" charset="0"/>
              </a:rPr>
              <a:t>Cross-Platform Mobile apps</a:t>
            </a:r>
            <a:br>
              <a:rPr lang="es-ES" sz="2400" b="1" dirty="0" smtClean="0">
                <a:solidFill>
                  <a:schemeClr val="bg1"/>
                </a:solidFill>
                <a:latin typeface="Segoe UI" panose="020B0502040204020203" pitchFamily="34" charset="0"/>
                <a:cs typeface="Segoe UI" panose="020B0502040204020203" pitchFamily="34" charset="0"/>
              </a:rPr>
            </a:br>
            <a:r>
              <a:rPr lang="es-ES" sz="2400" b="1" dirty="0" smtClean="0">
                <a:solidFill>
                  <a:schemeClr val="bg1"/>
                </a:solidFill>
                <a:latin typeface="Segoe UI" panose="020B0502040204020203" pitchFamily="34" charset="0"/>
                <a:cs typeface="Segoe UI" panose="020B0502040204020203" pitchFamily="34" charset="0"/>
              </a:rPr>
              <a:t>for Enterprise Customers</a:t>
            </a:r>
            <a:endParaRPr lang="en-US" sz="2400" b="1" dirty="0">
              <a:solidFill>
                <a:schemeClr val="bg1"/>
              </a:solidFill>
              <a:latin typeface="Segoe UI" panose="020B0502040204020203" pitchFamily="34" charset="0"/>
              <a:cs typeface="Segoe UI" panose="020B0502040204020203" pitchFamily="34" charset="0"/>
            </a:endParaRPr>
          </a:p>
        </p:txBody>
      </p:sp>
      <p:sp>
        <p:nvSpPr>
          <p:cNvPr id="15" name="Marcador de texto 11"/>
          <p:cNvSpPr>
            <a:spLocks noGrp="1"/>
          </p:cNvSpPr>
          <p:nvPr>
            <p:ph type="body" sz="half" idx="2"/>
          </p:nvPr>
        </p:nvSpPr>
        <p:spPr>
          <a:xfrm>
            <a:off x="7886749" y="1977441"/>
            <a:ext cx="4218936" cy="3185096"/>
          </a:xfrm>
        </p:spPr>
        <p:txBody>
          <a:bodyPr>
            <a:normAutofit lnSpcReduction="10000"/>
          </a:bodyPr>
          <a:lstStyle/>
          <a:p>
            <a:r>
              <a:rPr lang="en-GB" b="1" dirty="0"/>
              <a:t>Technologies</a:t>
            </a:r>
            <a:endParaRPr lang="en-US" dirty="0" smtClean="0"/>
          </a:p>
          <a:p>
            <a:r>
              <a:rPr lang="en-US" dirty="0" smtClean="0"/>
              <a:t>Native mobile apps development</a:t>
            </a:r>
          </a:p>
          <a:p>
            <a:pPr marL="285750" indent="-285750">
              <a:buFont typeface="Arial" panose="020B0604020202020204" pitchFamily="34" charset="0"/>
              <a:buChar char="•"/>
            </a:pPr>
            <a:r>
              <a:rPr lang="en-US" dirty="0" smtClean="0"/>
              <a:t>C# cross-platform</a:t>
            </a:r>
          </a:p>
          <a:p>
            <a:pPr marL="285750" indent="-285750">
              <a:buFont typeface="Arial" panose="020B0604020202020204" pitchFamily="34" charset="0"/>
              <a:buChar char="•"/>
            </a:pPr>
            <a:r>
              <a:rPr lang="en-US" dirty="0" smtClean="0"/>
              <a:t>Xamarin powered</a:t>
            </a:r>
          </a:p>
          <a:p>
            <a:pPr marL="742950" lvl="1" indent="-285750">
              <a:buFont typeface="Arial" panose="020B0604020202020204" pitchFamily="34" charset="0"/>
              <a:buChar char="•"/>
            </a:pPr>
            <a:r>
              <a:rPr lang="en-US" sz="1400" dirty="0" smtClean="0"/>
              <a:t>iOS and Android support</a:t>
            </a:r>
          </a:p>
          <a:p>
            <a:pPr marL="285750" indent="-285750">
              <a:buFont typeface="Arial" panose="020B0604020202020204" pitchFamily="34" charset="0"/>
              <a:buChar char="•"/>
            </a:pPr>
            <a:r>
              <a:rPr lang="en-US" dirty="0" smtClean="0"/>
              <a:t>C++ MDD Library in Android Xamarin app</a:t>
            </a:r>
          </a:p>
          <a:p>
            <a:pPr marL="285750" indent="-285750">
              <a:buFont typeface="Arial" panose="020B0604020202020204" pitchFamily="34" charset="0"/>
              <a:buChar char="•"/>
            </a:pPr>
            <a:r>
              <a:rPr lang="en-US" dirty="0" smtClean="0"/>
              <a:t>Universal Windows apps with C# and .NET</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319074089"/>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dirty="0" smtClean="0"/>
              <a:t>Windows Store</a:t>
            </a:r>
            <a:endParaRPr lang="en-US" dirty="0"/>
          </a:p>
        </p:txBody>
      </p:sp>
      <p:sp>
        <p:nvSpPr>
          <p:cNvPr id="30" name="Marcador de texto 29"/>
          <p:cNvSpPr>
            <a:spLocks noGrp="1"/>
          </p:cNvSpPr>
          <p:nvPr>
            <p:ph type="body" sz="half" idx="2"/>
          </p:nvPr>
        </p:nvSpPr>
        <p:spPr/>
        <p:txBody>
          <a:bodyPr/>
          <a:lstStyle/>
          <a:p>
            <a:pPr marL="285750" indent="-285750">
              <a:buFont typeface="Arial" panose="020B0604020202020204" pitchFamily="34" charset="0"/>
              <a:buChar char="•"/>
            </a:pPr>
            <a:r>
              <a:rPr lang="es-ES" dirty="0" smtClean="0"/>
              <a:t>Universal Windows apps</a:t>
            </a:r>
          </a:p>
          <a:p>
            <a:pPr marL="285750" indent="-285750">
              <a:buFont typeface="Arial" panose="020B0604020202020204" pitchFamily="34" charset="0"/>
              <a:buChar char="•"/>
            </a:pPr>
            <a:r>
              <a:rPr lang="es-ES" dirty="0" smtClean="0"/>
              <a:t>Windows </a:t>
            </a:r>
            <a:r>
              <a:rPr lang="es-ES" dirty="0" smtClean="0"/>
              <a:t>10</a:t>
            </a:r>
          </a:p>
          <a:p>
            <a:pPr marL="742950" lvl="1" indent="-285750">
              <a:buFont typeface="Arial" panose="020B0604020202020204" pitchFamily="34" charset="0"/>
              <a:buChar char="•"/>
            </a:pPr>
            <a:r>
              <a:rPr lang="es-ES" dirty="0" smtClean="0"/>
              <a:t>Desktop</a:t>
            </a:r>
          </a:p>
          <a:p>
            <a:pPr marL="742950" lvl="1" indent="-285750">
              <a:buFont typeface="Arial" panose="020B0604020202020204" pitchFamily="34" charset="0"/>
              <a:buChar char="•"/>
            </a:pPr>
            <a:r>
              <a:rPr lang="es-ES" dirty="0" smtClean="0"/>
              <a:t>Windows </a:t>
            </a:r>
            <a:r>
              <a:rPr lang="es-ES" dirty="0" err="1" smtClean="0"/>
              <a:t>Phone</a:t>
            </a:r>
            <a:endParaRPr lang="es-ES" dirty="0" smtClean="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99637"/>
            <a:ext cx="7620000" cy="4858726"/>
          </a:xfrm>
        </p:spPr>
      </p:pic>
    </p:spTree>
    <p:extLst>
      <p:ext uri="{BB962C8B-B14F-4D97-AF65-F5344CB8AC3E}">
        <p14:creationId xmlns:p14="http://schemas.microsoft.com/office/powerpoint/2010/main" val="2849439141"/>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dirty="0" smtClean="0"/>
              <a:t>Windows Phone</a:t>
            </a:r>
            <a:endParaRPr lang="en-US" dirty="0"/>
          </a:p>
        </p:txBody>
      </p:sp>
      <p:sp>
        <p:nvSpPr>
          <p:cNvPr id="12" name="Marcador de texto 11"/>
          <p:cNvSpPr>
            <a:spLocks noGrp="1"/>
          </p:cNvSpPr>
          <p:nvPr>
            <p:ph type="body" sz="half" idx="2"/>
          </p:nvPr>
        </p:nvSpPr>
        <p:spPr/>
        <p:txBody>
          <a:bodyPr/>
          <a:lstStyle/>
          <a:p>
            <a:pPr marL="285750" indent="-285750">
              <a:buFont typeface="Arial" panose="020B0604020202020204" pitchFamily="34" charset="0"/>
              <a:buChar char="•"/>
            </a:pPr>
            <a:r>
              <a:rPr lang="es-ES" dirty="0" smtClean="0"/>
              <a:t>Universal Windows apps</a:t>
            </a:r>
          </a:p>
          <a:p>
            <a:pPr marL="285750" indent="-285750">
              <a:buFont typeface="Arial" panose="020B0604020202020204" pitchFamily="34" charset="0"/>
              <a:buChar char="•"/>
            </a:pPr>
            <a:r>
              <a:rPr lang="es-ES" dirty="0" smtClean="0"/>
              <a:t>Windows Phone 10</a:t>
            </a:r>
            <a:endParaRPr lang="en-US" dirty="0"/>
          </a:p>
        </p:txBody>
      </p:sp>
      <p:pic>
        <p:nvPicPr>
          <p:cNvPr id="2" name="Marcador de contenido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620000" cy="6858000"/>
          </a:xfrm>
        </p:spPr>
      </p:pic>
    </p:spTree>
    <p:extLst>
      <p:ext uri="{BB962C8B-B14F-4D97-AF65-F5344CB8AC3E}">
        <p14:creationId xmlns:p14="http://schemas.microsoft.com/office/powerpoint/2010/main" val="166729246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dirty="0" smtClean="0"/>
              <a:t>Android Phone</a:t>
            </a:r>
            <a:endParaRPr lang="en-US" dirty="0"/>
          </a:p>
        </p:txBody>
      </p:sp>
      <p:sp>
        <p:nvSpPr>
          <p:cNvPr id="12" name="Marcador de texto 11"/>
          <p:cNvSpPr>
            <a:spLocks noGrp="1"/>
          </p:cNvSpPr>
          <p:nvPr>
            <p:ph type="body" sz="half" idx="2"/>
          </p:nvPr>
        </p:nvSpPr>
        <p:spPr/>
        <p:txBody>
          <a:bodyPr/>
          <a:lstStyle/>
          <a:p>
            <a:pPr marL="342900" indent="-342900">
              <a:buFont typeface="Arial" panose="020B0604020202020204" pitchFamily="34" charset="0"/>
              <a:buChar char="•"/>
            </a:pPr>
            <a:r>
              <a:rPr lang="es-ES" dirty="0"/>
              <a:t>Xamarin/C# </a:t>
            </a:r>
            <a:r>
              <a:rPr lang="es-ES" dirty="0" err="1"/>
              <a:t>powered</a:t>
            </a:r>
            <a:endParaRPr lang="es-ES" dirty="0"/>
          </a:p>
          <a:p>
            <a:pPr marL="342900" indent="-342900">
              <a:buFont typeface="Arial" panose="020B0604020202020204" pitchFamily="34" charset="0"/>
              <a:buChar char="•"/>
            </a:pPr>
            <a:r>
              <a:rPr lang="en-US" dirty="0" smtClean="0"/>
              <a:t>Any Android vendor</a:t>
            </a:r>
            <a:endParaRPr lang="en-US" dirty="0"/>
          </a:p>
        </p:txBody>
      </p:sp>
      <p:pic>
        <p:nvPicPr>
          <p:cNvPr id="2" name="Marcador de contenido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7620000" cy="6858000"/>
          </a:xfrm>
        </p:spPr>
      </p:pic>
    </p:spTree>
    <p:extLst>
      <p:ext uri="{BB962C8B-B14F-4D97-AF65-F5344CB8AC3E}">
        <p14:creationId xmlns:p14="http://schemas.microsoft.com/office/powerpoint/2010/main" val="394780003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dirty="0" err="1"/>
              <a:t>i</a:t>
            </a:r>
            <a:r>
              <a:rPr lang="es-ES" dirty="0" err="1" smtClean="0"/>
              <a:t>OS</a:t>
            </a:r>
            <a:r>
              <a:rPr lang="es-ES" dirty="0" smtClean="0"/>
              <a:t> Phone</a:t>
            </a:r>
            <a:endParaRPr lang="en-US" dirty="0"/>
          </a:p>
        </p:txBody>
      </p:sp>
      <p:sp>
        <p:nvSpPr>
          <p:cNvPr id="12" name="Marcador de texto 11"/>
          <p:cNvSpPr>
            <a:spLocks noGrp="1"/>
          </p:cNvSpPr>
          <p:nvPr>
            <p:ph type="body" sz="half" idx="2"/>
          </p:nvPr>
        </p:nvSpPr>
        <p:spPr/>
        <p:txBody>
          <a:bodyPr/>
          <a:lstStyle/>
          <a:p>
            <a:pPr marL="285750" indent="-285750">
              <a:buFont typeface="Arial" panose="020B0604020202020204" pitchFamily="34" charset="0"/>
              <a:buChar char="•"/>
            </a:pPr>
            <a:r>
              <a:rPr lang="es-ES" dirty="0" smtClean="0"/>
              <a:t>Xamarin/C# </a:t>
            </a:r>
            <a:r>
              <a:rPr lang="es-ES" dirty="0" err="1" smtClean="0"/>
              <a:t>powered</a:t>
            </a:r>
            <a:endParaRPr lang="es-ES" dirty="0" smtClean="0"/>
          </a:p>
          <a:p>
            <a:pPr marL="285750" indent="-285750">
              <a:buFont typeface="Arial" panose="020B0604020202020204" pitchFamily="34" charset="0"/>
              <a:buChar char="•"/>
            </a:pPr>
            <a:r>
              <a:rPr lang="es-ES" dirty="0" smtClean="0"/>
              <a:t>iPhone</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620000" cy="6858000"/>
          </a:xfrm>
        </p:spPr>
      </p:pic>
    </p:spTree>
    <p:extLst>
      <p:ext uri="{BB962C8B-B14F-4D97-AF65-F5344CB8AC3E}">
        <p14:creationId xmlns:p14="http://schemas.microsoft.com/office/powerpoint/2010/main" val="423877211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8275982" y="0"/>
            <a:ext cx="3383280" cy="1920240"/>
          </a:xfrm>
        </p:spPr>
        <p:txBody>
          <a:bodyPr/>
          <a:lstStyle/>
          <a:p>
            <a:r>
              <a:rPr lang="es-ES" dirty="0" smtClean="0"/>
              <a:t>Hybrid mobile apps for </a:t>
            </a:r>
            <a:r>
              <a:rPr lang="es-ES" dirty="0" err="1" smtClean="0"/>
              <a:t>vehicle</a:t>
            </a:r>
            <a:r>
              <a:rPr lang="es-ES" dirty="0" smtClean="0"/>
              <a:t> drivers</a:t>
            </a:r>
            <a:endParaRPr lang="en-US" dirty="0"/>
          </a:p>
        </p:txBody>
      </p:sp>
      <p:sp>
        <p:nvSpPr>
          <p:cNvPr id="12" name="Marcador de texto 11"/>
          <p:cNvSpPr>
            <a:spLocks noGrp="1"/>
          </p:cNvSpPr>
          <p:nvPr>
            <p:ph type="body" sz="half" idx="2"/>
          </p:nvPr>
        </p:nvSpPr>
        <p:spPr>
          <a:xfrm>
            <a:off x="8275982" y="2511813"/>
            <a:ext cx="3497930" cy="3395373"/>
          </a:xfrm>
        </p:spPr>
        <p:txBody>
          <a:bodyPr/>
          <a:lstStyle/>
          <a:p>
            <a:pPr marL="285750" indent="-285750">
              <a:buFont typeface="Arial" panose="020B0604020202020204" pitchFamily="34" charset="0"/>
              <a:buChar char="•"/>
            </a:pPr>
            <a:r>
              <a:rPr lang="es-ES" dirty="0" smtClean="0"/>
              <a:t>HTML/JavaScript </a:t>
            </a:r>
          </a:p>
          <a:p>
            <a:pPr marL="285750" indent="-285750">
              <a:buFont typeface="Arial" panose="020B0604020202020204" pitchFamily="34" charset="0"/>
              <a:buChar char="•"/>
            </a:pPr>
            <a:r>
              <a:rPr lang="es-ES" dirty="0" smtClean="0"/>
              <a:t>Apache Cordova </a:t>
            </a:r>
          </a:p>
          <a:p>
            <a:pPr marL="285750" indent="-285750">
              <a:buFont typeface="Arial" panose="020B0604020202020204" pitchFamily="34" charset="0"/>
              <a:buChar char="•"/>
            </a:pPr>
            <a:r>
              <a:rPr lang="es-ES" dirty="0" smtClean="0"/>
              <a:t>Visual Studio Tools </a:t>
            </a:r>
            <a:r>
              <a:rPr lang="es-ES" dirty="0" err="1" smtClean="0"/>
              <a:t>for</a:t>
            </a:r>
            <a:r>
              <a:rPr lang="es-ES" dirty="0" smtClean="0"/>
              <a:t> </a:t>
            </a:r>
            <a:r>
              <a:rPr lang="es-ES" dirty="0" smtClean="0"/>
              <a:t>Apache </a:t>
            </a:r>
            <a:r>
              <a:rPr lang="es-ES" dirty="0" err="1" smtClean="0"/>
              <a:t>Cordova</a:t>
            </a:r>
            <a:r>
              <a:rPr lang="es-ES" dirty="0" smtClean="0"/>
              <a:t> </a:t>
            </a:r>
            <a:endParaRPr lang="es-ES" dirty="0" smtClean="0"/>
          </a:p>
          <a:p>
            <a:pPr marL="285750" indent="-285750">
              <a:buFont typeface="Arial" panose="020B0604020202020204" pitchFamily="34" charset="0"/>
              <a:buChar char="•"/>
            </a:pPr>
            <a:r>
              <a:rPr lang="es-ES" dirty="0" err="1" smtClean="0"/>
              <a:t>Any</a:t>
            </a:r>
            <a:r>
              <a:rPr lang="es-ES" dirty="0" smtClean="0"/>
              <a:t> </a:t>
            </a:r>
            <a:r>
              <a:rPr lang="es-ES" dirty="0" err="1" smtClean="0"/>
              <a:t>device</a:t>
            </a:r>
            <a:endParaRPr lang="es-ES" dirty="0" smtClean="0"/>
          </a:p>
          <a:p>
            <a:pPr marL="742950" lvl="1" indent="-285750">
              <a:buFont typeface="Arial" panose="020B0604020202020204" pitchFamily="34" charset="0"/>
              <a:buChar char="•"/>
            </a:pPr>
            <a:r>
              <a:rPr lang="es-ES" dirty="0" err="1" smtClean="0"/>
              <a:t>iOS</a:t>
            </a:r>
            <a:endParaRPr lang="es-ES" dirty="0" smtClean="0"/>
          </a:p>
          <a:p>
            <a:pPr marL="742950" lvl="1" indent="-285750">
              <a:buFont typeface="Arial" panose="020B0604020202020204" pitchFamily="34" charset="0"/>
              <a:buChar char="•"/>
            </a:pPr>
            <a:r>
              <a:rPr lang="es-ES" dirty="0" smtClean="0"/>
              <a:t>Android</a:t>
            </a:r>
          </a:p>
          <a:p>
            <a:pPr marL="742950" lvl="1" indent="-285750">
              <a:buFont typeface="Arial" panose="020B0604020202020204" pitchFamily="34" charset="0"/>
              <a:buChar char="•"/>
            </a:pPr>
            <a:r>
              <a:rPr lang="es-ES" dirty="0" smtClean="0"/>
              <a:t>Windows Store / Windows Phone</a:t>
            </a:r>
            <a:endParaRPr lang="en-US" dirty="0"/>
          </a:p>
        </p:txBody>
      </p:sp>
      <p:pic>
        <p:nvPicPr>
          <p:cNvPr id="1028" name="Picture 4" descr="http://michel-dirix.com/images/web-log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8603" y="5745417"/>
            <a:ext cx="1620000" cy="949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0.gstatic.com/images?q=tbn:ANd9GcQMzx1qBiAMOr52foEGWkt3MeBbqSqFZCQXh_jbDBwWaE9b7wiqyVntz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036" y="5989694"/>
            <a:ext cx="1945179" cy="576000"/>
          </a:xfrm>
          <a:prstGeom prst="rect">
            <a:avLst/>
          </a:prstGeom>
          <a:noFill/>
          <a:extLst>
            <a:ext uri="{909E8E84-426E-40DD-AFC4-6F175D3DCCD1}">
              <a14:hiddenFill xmlns:a14="http://schemas.microsoft.com/office/drawing/2010/main">
                <a:solidFill>
                  <a:srgbClr val="FFFFFF"/>
                </a:solidFill>
              </a14:hiddenFill>
            </a:ext>
          </a:extLst>
        </p:spPr>
      </p:pic>
      <p:pic>
        <p:nvPicPr>
          <p:cNvPr id="3" name="Marcador de contenido 2"/>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p:pic>
    </p:spTree>
    <p:extLst>
      <p:ext uri="{BB962C8B-B14F-4D97-AF65-F5344CB8AC3E}">
        <p14:creationId xmlns:p14="http://schemas.microsoft.com/office/powerpoint/2010/main" val="1279685981"/>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8275982" y="0"/>
            <a:ext cx="3383280" cy="1920240"/>
          </a:xfrm>
        </p:spPr>
        <p:txBody>
          <a:bodyPr/>
          <a:lstStyle/>
          <a:p>
            <a:r>
              <a:rPr lang="en-US" dirty="0" err="1"/>
              <a:t>IoT</a:t>
            </a:r>
            <a:r>
              <a:rPr lang="en-US" dirty="0"/>
              <a:t> and Big Data scenario</a:t>
            </a:r>
            <a:endParaRPr lang="en-US" dirty="0"/>
          </a:p>
        </p:txBody>
      </p:sp>
      <p:sp>
        <p:nvSpPr>
          <p:cNvPr id="12" name="Marcador de texto 11"/>
          <p:cNvSpPr>
            <a:spLocks noGrp="1"/>
          </p:cNvSpPr>
          <p:nvPr>
            <p:ph type="body" sz="half" idx="2"/>
          </p:nvPr>
        </p:nvSpPr>
        <p:spPr>
          <a:xfrm>
            <a:off x="8275982" y="2511813"/>
            <a:ext cx="3497930" cy="3395373"/>
          </a:xfrm>
        </p:spPr>
        <p:txBody>
          <a:bodyPr/>
          <a:lstStyle/>
          <a:p>
            <a:pPr marL="285750" indent="-285750">
              <a:buFont typeface="Arial" panose="020B0604020202020204" pitchFamily="34" charset="0"/>
              <a:buChar char="•"/>
            </a:pPr>
            <a:r>
              <a:rPr lang="es-ES" dirty="0" err="1" smtClean="0"/>
              <a:t>Event</a:t>
            </a:r>
            <a:r>
              <a:rPr lang="es-ES" dirty="0" smtClean="0"/>
              <a:t> </a:t>
            </a:r>
            <a:r>
              <a:rPr lang="es-ES" dirty="0" err="1" smtClean="0"/>
              <a:t>Hub</a:t>
            </a:r>
            <a:endParaRPr lang="es-ES" dirty="0" smtClean="0"/>
          </a:p>
          <a:p>
            <a:pPr marL="285750" indent="-285750">
              <a:buFont typeface="Arial" panose="020B0604020202020204" pitchFamily="34" charset="0"/>
              <a:buChar char="•"/>
            </a:pPr>
            <a:r>
              <a:rPr lang="es-ES" dirty="0" err="1" smtClean="0"/>
              <a:t>Stream</a:t>
            </a:r>
            <a:r>
              <a:rPr lang="es-ES" dirty="0" smtClean="0"/>
              <a:t> </a:t>
            </a:r>
            <a:r>
              <a:rPr lang="es-ES" dirty="0" err="1" smtClean="0"/>
              <a:t>Analytics</a:t>
            </a:r>
            <a:endParaRPr lang="es-ES" dirty="0" smtClean="0"/>
          </a:p>
          <a:p>
            <a:pPr marL="285750" indent="-285750">
              <a:buFont typeface="Arial" panose="020B0604020202020204" pitchFamily="34" charset="0"/>
              <a:buChar char="•"/>
            </a:pPr>
            <a:r>
              <a:rPr lang="es-ES" dirty="0" err="1" smtClean="0"/>
              <a:t>HDInsights</a:t>
            </a:r>
            <a:endParaRPr lang="es-ES" dirty="0" smtClean="0"/>
          </a:p>
          <a:p>
            <a:pPr marL="285750" indent="-285750">
              <a:buFont typeface="Arial" panose="020B0604020202020204" pitchFamily="34" charset="0"/>
              <a:buChar char="•"/>
            </a:pPr>
            <a:r>
              <a:rPr lang="es-ES" dirty="0" err="1" smtClean="0"/>
              <a:t>DocumentDB</a:t>
            </a:r>
            <a:endParaRPr lang="es-ES" dirty="0" smtClean="0"/>
          </a:p>
          <a:p>
            <a:pPr marL="285750" indent="-285750">
              <a:buFont typeface="Arial" panose="020B0604020202020204" pitchFamily="34" charset="0"/>
              <a:buChar char="•"/>
            </a:pPr>
            <a:r>
              <a:rPr lang="es-ES" dirty="0" err="1" smtClean="0"/>
              <a:t>DataFactory</a:t>
            </a:r>
            <a:endParaRPr lang="es-ES" dirty="0" smtClean="0"/>
          </a:p>
          <a:p>
            <a:pPr marL="285750" indent="-285750">
              <a:buFont typeface="Arial" panose="020B0604020202020204" pitchFamily="34" charset="0"/>
              <a:buChar char="•"/>
            </a:pPr>
            <a:r>
              <a:rPr lang="es-ES" dirty="0" smtClean="0"/>
              <a:t>Machine </a:t>
            </a:r>
            <a:r>
              <a:rPr lang="es-ES" dirty="0" err="1" smtClean="0"/>
              <a:t>Learninng</a:t>
            </a:r>
            <a:endParaRPr lang="en-US" dirty="0"/>
          </a:p>
        </p:txBody>
      </p:sp>
      <p:pic>
        <p:nvPicPr>
          <p:cNvPr id="7" name="Picture 6"/>
          <p:cNvPicPr>
            <a:picLocks noChangeAspect="1"/>
          </p:cNvPicPr>
          <p:nvPr/>
        </p:nvPicPr>
        <p:blipFill>
          <a:blip r:embed="rId3"/>
          <a:stretch>
            <a:fillRect/>
          </a:stretch>
        </p:blipFill>
        <p:spPr>
          <a:xfrm>
            <a:off x="-26375" y="369277"/>
            <a:ext cx="7653022" cy="5537909"/>
          </a:xfrm>
          <a:prstGeom prst="rect">
            <a:avLst/>
          </a:prstGeom>
        </p:spPr>
      </p:pic>
    </p:spTree>
    <p:extLst>
      <p:ext uri="{BB962C8B-B14F-4D97-AF65-F5344CB8AC3E}">
        <p14:creationId xmlns:p14="http://schemas.microsoft.com/office/powerpoint/2010/main" val="36774837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9979" y="2102741"/>
            <a:ext cx="4439300" cy="2497107"/>
          </a:xfrm>
          <a:prstGeom prst="rect">
            <a:avLst/>
          </a:prstGeom>
        </p:spPr>
      </p:pic>
    </p:spTree>
    <p:extLst>
      <p:ext uri="{BB962C8B-B14F-4D97-AF65-F5344CB8AC3E}">
        <p14:creationId xmlns:p14="http://schemas.microsoft.com/office/powerpoint/2010/main" val="16337984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bwMode="auto">
          <a:xfrm>
            <a:off x="-255" y="1600666"/>
            <a:ext cx="12192000" cy="5220758"/>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Oval 1"/>
          <p:cNvSpPr/>
          <p:nvPr/>
        </p:nvSpPr>
        <p:spPr>
          <a:xfrm>
            <a:off x="915269" y="2271671"/>
            <a:ext cx="3240000" cy="3240000"/>
          </a:xfrm>
          <a:prstGeom prst="ellipse">
            <a:avLst/>
          </a:prstGeom>
          <a:noFill/>
          <a:ln w="19050" cap="rnd" cmpd="sng">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grpSp>
        <p:nvGrpSpPr>
          <p:cNvPr id="55" name="Grupo 54"/>
          <p:cNvGrpSpPr/>
          <p:nvPr/>
        </p:nvGrpSpPr>
        <p:grpSpPr>
          <a:xfrm>
            <a:off x="1312586" y="4106518"/>
            <a:ext cx="2405511" cy="1164422"/>
            <a:chOff x="-62831" y="4639629"/>
            <a:chExt cx="3925127" cy="1932884"/>
          </a:xfrm>
          <a:solidFill>
            <a:srgbClr val="3DDEF9"/>
          </a:solidFill>
        </p:grpSpPr>
        <p:sp>
          <p:nvSpPr>
            <p:cNvPr id="56" name="Elipse 55"/>
            <p:cNvSpPr/>
            <p:nvPr/>
          </p:nvSpPr>
          <p:spPr bwMode="auto">
            <a:xfrm>
              <a:off x="-62831" y="5225203"/>
              <a:ext cx="1347309" cy="134731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Elipse 56"/>
            <p:cNvSpPr/>
            <p:nvPr/>
          </p:nvSpPr>
          <p:spPr bwMode="auto">
            <a:xfrm>
              <a:off x="1269733" y="4639629"/>
              <a:ext cx="1347309" cy="134730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Elipse 57"/>
            <p:cNvSpPr/>
            <p:nvPr/>
          </p:nvSpPr>
          <p:spPr bwMode="auto">
            <a:xfrm>
              <a:off x="1631165" y="5213749"/>
              <a:ext cx="1347309" cy="134730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Elipse 58"/>
            <p:cNvSpPr/>
            <p:nvPr/>
          </p:nvSpPr>
          <p:spPr bwMode="auto">
            <a:xfrm>
              <a:off x="1900122" y="5039013"/>
              <a:ext cx="1277576" cy="127259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Elipse 59"/>
            <p:cNvSpPr/>
            <p:nvPr/>
          </p:nvSpPr>
          <p:spPr bwMode="auto">
            <a:xfrm>
              <a:off x="2881123" y="5335502"/>
              <a:ext cx="981173" cy="97741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46" name="Oval 1"/>
          <p:cNvSpPr/>
          <p:nvPr/>
        </p:nvSpPr>
        <p:spPr>
          <a:xfrm>
            <a:off x="7922368" y="2282999"/>
            <a:ext cx="3240000" cy="3240000"/>
          </a:xfrm>
          <a:prstGeom prst="ellipse">
            <a:avLst/>
          </a:prstGeom>
          <a:noFill/>
          <a:ln w="19050" cap="rnd" cmpd="sng">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7" name="Oval 6"/>
          <p:cNvSpPr/>
          <p:nvPr/>
        </p:nvSpPr>
        <p:spPr>
          <a:xfrm>
            <a:off x="1114587" y="1886111"/>
            <a:ext cx="1429343" cy="1428894"/>
          </a:xfrm>
          <a:prstGeom prst="ellipse">
            <a:avLst/>
          </a:prstGeom>
          <a:solidFill>
            <a:srgbClr val="3DD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t>Web and </a:t>
            </a:r>
            <a:r>
              <a:rPr lang="es-ES" sz="1400" dirty="0"/>
              <a:t>S</a:t>
            </a:r>
            <a:r>
              <a:rPr lang="es-ES" sz="1400" dirty="0" smtClean="0"/>
              <a:t>ervices</a:t>
            </a:r>
            <a:endParaRPr lang="en-US" sz="1400" dirty="0"/>
          </a:p>
        </p:txBody>
      </p:sp>
      <p:sp>
        <p:nvSpPr>
          <p:cNvPr id="11" name="Oval 10"/>
          <p:cNvSpPr/>
          <p:nvPr/>
        </p:nvSpPr>
        <p:spPr>
          <a:xfrm>
            <a:off x="3573775" y="2544230"/>
            <a:ext cx="924859" cy="87901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solidFill>
                  <a:schemeClr val="bg1"/>
                </a:solidFill>
              </a:rPr>
              <a:t>Big Data</a:t>
            </a:r>
            <a:endParaRPr lang="en-US" sz="1400" dirty="0">
              <a:solidFill>
                <a:schemeClr val="bg1"/>
              </a:solidFill>
            </a:endParaRPr>
          </a:p>
        </p:txBody>
      </p:sp>
      <p:sp>
        <p:nvSpPr>
          <p:cNvPr id="13" name="Oval 12"/>
          <p:cNvSpPr/>
          <p:nvPr/>
        </p:nvSpPr>
        <p:spPr>
          <a:xfrm>
            <a:off x="2713516" y="1913195"/>
            <a:ext cx="925861" cy="898790"/>
          </a:xfrm>
          <a:prstGeom prst="ellipse">
            <a:avLst/>
          </a:prstGeom>
          <a:solidFill>
            <a:srgbClr val="00B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bg1"/>
                </a:solidFill>
              </a:rPr>
              <a:t>IoT </a:t>
            </a:r>
            <a:endParaRPr lang="es-ES" sz="1400" dirty="0" smtClean="0">
              <a:solidFill>
                <a:schemeClr val="bg1"/>
              </a:solidFill>
            </a:endParaRPr>
          </a:p>
          <a:p>
            <a:pPr algn="ctr"/>
            <a:r>
              <a:rPr lang="es-ES" sz="1050" dirty="0" smtClean="0">
                <a:solidFill>
                  <a:schemeClr val="bg1"/>
                </a:solidFill>
              </a:rPr>
              <a:t>Cloud Services</a:t>
            </a:r>
            <a:endParaRPr lang="en-US" sz="1050" dirty="0">
              <a:solidFill>
                <a:schemeClr val="bg1"/>
              </a:solidFill>
            </a:endParaRPr>
          </a:p>
        </p:txBody>
      </p:sp>
      <p:sp>
        <p:nvSpPr>
          <p:cNvPr id="17" name="Oval 16"/>
          <p:cNvSpPr/>
          <p:nvPr/>
        </p:nvSpPr>
        <p:spPr>
          <a:xfrm>
            <a:off x="7553206" y="2770798"/>
            <a:ext cx="1168026" cy="119711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t>Microsoft Mobile Platform</a:t>
            </a:r>
            <a:endParaRPr lang="en-US" sz="1200" dirty="0"/>
          </a:p>
        </p:txBody>
      </p:sp>
      <p:sp>
        <p:nvSpPr>
          <p:cNvPr id="19" name="Oval 18"/>
          <p:cNvSpPr/>
          <p:nvPr/>
        </p:nvSpPr>
        <p:spPr>
          <a:xfrm>
            <a:off x="515624" y="3301472"/>
            <a:ext cx="868480" cy="8115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dirty="0" smtClean="0">
                <a:solidFill>
                  <a:schemeClr val="bg1"/>
                </a:solidFill>
              </a:rPr>
              <a:t>Security</a:t>
            </a:r>
            <a:endParaRPr lang="en-US" sz="900" dirty="0">
              <a:solidFill>
                <a:schemeClr val="bg1"/>
              </a:solidFill>
            </a:endParaRPr>
          </a:p>
        </p:txBody>
      </p:sp>
      <p:sp>
        <p:nvSpPr>
          <p:cNvPr id="31" name="Título 30"/>
          <p:cNvSpPr>
            <a:spLocks noGrp="1"/>
          </p:cNvSpPr>
          <p:nvPr>
            <p:ph type="title"/>
          </p:nvPr>
        </p:nvSpPr>
        <p:spPr>
          <a:xfrm>
            <a:off x="83126" y="277309"/>
            <a:ext cx="11655840" cy="899665"/>
          </a:xfrm>
        </p:spPr>
        <p:txBody>
          <a:bodyPr/>
          <a:lstStyle/>
          <a:p>
            <a:r>
              <a:rPr lang="es-ES" dirty="0" smtClean="0"/>
              <a:t>Focus areas for Demo Apps</a:t>
            </a:r>
            <a:endParaRPr lang="en-US" dirty="0"/>
          </a:p>
        </p:txBody>
      </p:sp>
      <p:grpSp>
        <p:nvGrpSpPr>
          <p:cNvPr id="38" name="Grupo 37"/>
          <p:cNvGrpSpPr/>
          <p:nvPr/>
        </p:nvGrpSpPr>
        <p:grpSpPr>
          <a:xfrm>
            <a:off x="1352307" y="4124937"/>
            <a:ext cx="2401930" cy="1384381"/>
            <a:chOff x="662132" y="4690021"/>
            <a:chExt cx="3392520" cy="1893222"/>
          </a:xfrm>
          <a:solidFill>
            <a:srgbClr val="56C1E8"/>
          </a:solidFill>
        </p:grpSpPr>
        <p:sp>
          <p:nvSpPr>
            <p:cNvPr id="37" name="Elipse 36"/>
            <p:cNvSpPr/>
            <p:nvPr/>
          </p:nvSpPr>
          <p:spPr bwMode="auto">
            <a:xfrm>
              <a:off x="662132" y="5235934"/>
              <a:ext cx="1347309" cy="134730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Elipse 38"/>
            <p:cNvSpPr/>
            <p:nvPr/>
          </p:nvSpPr>
          <p:spPr bwMode="auto">
            <a:xfrm>
              <a:off x="1288519" y="4690021"/>
              <a:ext cx="1347309" cy="134730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Elipse 39"/>
            <p:cNvSpPr/>
            <p:nvPr/>
          </p:nvSpPr>
          <p:spPr bwMode="auto">
            <a:xfrm>
              <a:off x="1631165" y="5213749"/>
              <a:ext cx="1347309" cy="134730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Elipse 40"/>
            <p:cNvSpPr/>
            <p:nvPr/>
          </p:nvSpPr>
          <p:spPr bwMode="auto">
            <a:xfrm>
              <a:off x="2267856" y="5144399"/>
              <a:ext cx="1277576" cy="1272594"/>
            </a:xfrm>
            <a:prstGeom prst="ellipse">
              <a:avLst/>
            </a:prstGeom>
            <a:solidFill>
              <a:srgbClr val="56C1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Elipse 41"/>
            <p:cNvSpPr/>
            <p:nvPr/>
          </p:nvSpPr>
          <p:spPr bwMode="auto">
            <a:xfrm>
              <a:off x="3073480" y="5473952"/>
              <a:ext cx="981172" cy="97741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5" name="CuadroTexto 34"/>
          <p:cNvSpPr txBox="1"/>
          <p:nvPr/>
        </p:nvSpPr>
        <p:spPr>
          <a:xfrm>
            <a:off x="1329460" y="4808706"/>
            <a:ext cx="2425664" cy="794064"/>
          </a:xfrm>
          <a:prstGeom prst="rect">
            <a:avLst/>
          </a:prstGeom>
          <a:solidFill>
            <a:schemeClr val="accent5"/>
          </a:solidFill>
        </p:spPr>
        <p:txBody>
          <a:bodyPr wrap="none" lIns="182880" tIns="146304" rIns="182880" bIns="146304" rtlCol="0">
            <a:spAutoFit/>
          </a:bodyPr>
          <a:lstStyle/>
          <a:p>
            <a:pPr>
              <a:lnSpc>
                <a:spcPct val="90000"/>
              </a:lnSpc>
            </a:pPr>
            <a:r>
              <a:rPr lang="es-ES" sz="3600" dirty="0" smtClean="0">
                <a:solidFill>
                  <a:schemeClr val="bg1"/>
                </a:solidFill>
                <a:latin typeface="+mj-lt"/>
              </a:rPr>
              <a:t>Cloud First</a:t>
            </a:r>
            <a:endParaRPr lang="en-US" sz="3600" dirty="0" smtClean="0">
              <a:solidFill>
                <a:schemeClr val="bg1"/>
              </a:solidFill>
              <a:latin typeface="+mj-lt"/>
            </a:endParaRPr>
          </a:p>
        </p:txBody>
      </p:sp>
      <p:sp>
        <p:nvSpPr>
          <p:cNvPr id="48" name="Oval 16"/>
          <p:cNvSpPr/>
          <p:nvPr/>
        </p:nvSpPr>
        <p:spPr>
          <a:xfrm>
            <a:off x="10464199" y="2823313"/>
            <a:ext cx="870797" cy="871682"/>
          </a:xfrm>
          <a:prstGeom prst="ellipse">
            <a:avLst/>
          </a:prstGeom>
          <a:solidFill>
            <a:srgbClr val="00B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t>IoT </a:t>
            </a:r>
            <a:r>
              <a:rPr lang="es-ES" sz="1050" dirty="0" smtClean="0"/>
              <a:t>devices</a:t>
            </a:r>
            <a:endParaRPr lang="en-US" sz="1400" dirty="0"/>
          </a:p>
        </p:txBody>
      </p:sp>
      <p:sp>
        <p:nvSpPr>
          <p:cNvPr id="54" name="CuadroTexto 53"/>
          <p:cNvSpPr txBox="1"/>
          <p:nvPr/>
        </p:nvSpPr>
        <p:spPr>
          <a:xfrm>
            <a:off x="8276029" y="4812593"/>
            <a:ext cx="2603598" cy="794064"/>
          </a:xfrm>
          <a:prstGeom prst="rect">
            <a:avLst/>
          </a:prstGeom>
          <a:solidFill>
            <a:schemeClr val="accent5"/>
          </a:solidFill>
        </p:spPr>
        <p:txBody>
          <a:bodyPr wrap="none" lIns="182880" tIns="146304" rIns="182880" bIns="146304" rtlCol="0">
            <a:spAutoFit/>
          </a:bodyPr>
          <a:lstStyle/>
          <a:p>
            <a:pPr>
              <a:lnSpc>
                <a:spcPct val="90000"/>
              </a:lnSpc>
            </a:pPr>
            <a:r>
              <a:rPr lang="es-ES" sz="3600" dirty="0" smtClean="0">
                <a:solidFill>
                  <a:schemeClr val="bg1"/>
                </a:solidFill>
                <a:latin typeface="+mj-lt"/>
              </a:rPr>
              <a:t>Mobile First</a:t>
            </a:r>
            <a:endParaRPr lang="en-US" sz="3600" dirty="0" smtClean="0">
              <a:solidFill>
                <a:schemeClr val="bg1"/>
              </a:solidFill>
              <a:latin typeface="+mj-lt"/>
            </a:endParaRPr>
          </a:p>
        </p:txBody>
      </p:sp>
      <p:sp>
        <p:nvSpPr>
          <p:cNvPr id="62" name="Oval 61"/>
          <p:cNvSpPr/>
          <p:nvPr/>
        </p:nvSpPr>
        <p:spPr>
          <a:xfrm>
            <a:off x="3671428" y="3646853"/>
            <a:ext cx="925861" cy="898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sp>
        <p:nvSpPr>
          <p:cNvPr id="4" name="Rectangle 3"/>
          <p:cNvSpPr/>
          <p:nvPr/>
        </p:nvSpPr>
        <p:spPr>
          <a:xfrm>
            <a:off x="3731125" y="3969285"/>
            <a:ext cx="843500" cy="400110"/>
          </a:xfrm>
          <a:prstGeom prst="rect">
            <a:avLst/>
          </a:prstGeom>
        </p:spPr>
        <p:txBody>
          <a:bodyPr wrap="none">
            <a:spAutoFit/>
          </a:bodyPr>
          <a:lstStyle/>
          <a:p>
            <a:pPr algn="ctr"/>
            <a:r>
              <a:rPr lang="es-ES" sz="1000" dirty="0" smtClean="0">
                <a:solidFill>
                  <a:schemeClr val="bg1"/>
                </a:solidFill>
              </a:rPr>
              <a:t>LOB</a:t>
            </a:r>
          </a:p>
          <a:p>
            <a:pPr algn="ctr"/>
            <a:r>
              <a:rPr lang="es-ES" sz="1000" dirty="0" smtClean="0">
                <a:solidFill>
                  <a:schemeClr val="bg1"/>
                </a:solidFill>
              </a:rPr>
              <a:t>Integration </a:t>
            </a:r>
          </a:p>
        </p:txBody>
      </p:sp>
      <p:grpSp>
        <p:nvGrpSpPr>
          <p:cNvPr id="6" name="Group 5"/>
          <p:cNvGrpSpPr/>
          <p:nvPr/>
        </p:nvGrpSpPr>
        <p:grpSpPr>
          <a:xfrm>
            <a:off x="8701900" y="1748022"/>
            <a:ext cx="1532350" cy="1428830"/>
            <a:chOff x="7880496" y="2305956"/>
            <a:chExt cx="1532350" cy="1428830"/>
          </a:xfrm>
        </p:grpSpPr>
        <p:sp>
          <p:nvSpPr>
            <p:cNvPr id="47" name="Oval 16"/>
            <p:cNvSpPr/>
            <p:nvPr/>
          </p:nvSpPr>
          <p:spPr>
            <a:xfrm>
              <a:off x="7880496" y="2305956"/>
              <a:ext cx="1488282" cy="1428830"/>
            </a:xfrm>
            <a:prstGeom prst="ellipse">
              <a:avLst/>
            </a:prstGeom>
            <a:solidFill>
              <a:srgbClr val="3DD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4"/>
            <p:cNvSpPr/>
            <p:nvPr/>
          </p:nvSpPr>
          <p:spPr>
            <a:xfrm>
              <a:off x="7898074" y="2738231"/>
              <a:ext cx="1514772" cy="523220"/>
            </a:xfrm>
            <a:prstGeom prst="rect">
              <a:avLst/>
            </a:prstGeom>
          </p:spPr>
          <p:txBody>
            <a:bodyPr wrap="square">
              <a:spAutoFit/>
            </a:bodyPr>
            <a:lstStyle/>
            <a:p>
              <a:pPr algn="ctr"/>
              <a:r>
                <a:rPr lang="es-ES" sz="1400" dirty="0">
                  <a:solidFill>
                    <a:schemeClr val="bg1"/>
                  </a:solidFill>
                </a:rPr>
                <a:t>Cross- Platform Mobile</a:t>
              </a:r>
              <a:endParaRPr lang="en-US" sz="1400" dirty="0">
                <a:solidFill>
                  <a:schemeClr val="bg1"/>
                </a:solidFill>
              </a:endParaRPr>
            </a:p>
          </p:txBody>
        </p:sp>
      </p:grpSp>
      <p:grpSp>
        <p:nvGrpSpPr>
          <p:cNvPr id="49" name="Grupo 48"/>
          <p:cNvGrpSpPr/>
          <p:nvPr/>
        </p:nvGrpSpPr>
        <p:grpSpPr>
          <a:xfrm>
            <a:off x="8590495" y="3853841"/>
            <a:ext cx="2114610" cy="1086872"/>
            <a:chOff x="1417985" y="5267426"/>
            <a:chExt cx="2114610" cy="1086872"/>
          </a:xfrm>
        </p:grpSpPr>
        <p:pic>
          <p:nvPicPr>
            <p:cNvPr id="63" name="Imagen 62"/>
            <p:cNvPicPr>
              <a:picLocks noChangeAspect="1"/>
            </p:cNvPicPr>
            <p:nvPr/>
          </p:nvPicPr>
          <p:blipFill>
            <a:blip r:embed="rId3">
              <a:lum bright="70000" contrast="-70000"/>
            </a:blip>
            <a:stretch>
              <a:fillRect/>
            </a:stretch>
          </p:blipFill>
          <p:spPr>
            <a:xfrm>
              <a:off x="2229788" y="5267426"/>
              <a:ext cx="567064" cy="1080319"/>
            </a:xfrm>
            <a:prstGeom prst="rect">
              <a:avLst/>
            </a:prstGeom>
          </p:spPr>
        </p:pic>
        <p:pic>
          <p:nvPicPr>
            <p:cNvPr id="64" name="Imagen 63"/>
            <p:cNvPicPr>
              <a:picLocks noChangeAspect="1"/>
            </p:cNvPicPr>
            <p:nvPr/>
          </p:nvPicPr>
          <p:blipFill>
            <a:blip r:embed="rId4">
              <a:lum bright="70000" contrast="-70000"/>
            </a:blip>
            <a:stretch>
              <a:fillRect/>
            </a:stretch>
          </p:blipFill>
          <p:spPr>
            <a:xfrm>
              <a:off x="3020339" y="5267426"/>
              <a:ext cx="512256" cy="1086872"/>
            </a:xfrm>
            <a:prstGeom prst="rect">
              <a:avLst/>
            </a:prstGeom>
          </p:spPr>
        </p:pic>
        <p:pic>
          <p:nvPicPr>
            <p:cNvPr id="65" name="Imagen 64"/>
            <p:cNvPicPr>
              <a:picLocks noChangeAspect="1"/>
            </p:cNvPicPr>
            <p:nvPr/>
          </p:nvPicPr>
          <p:blipFill>
            <a:blip r:embed="rId5">
              <a:lum bright="70000" contrast="-70000"/>
            </a:blip>
            <a:stretch>
              <a:fillRect/>
            </a:stretch>
          </p:blipFill>
          <p:spPr>
            <a:xfrm>
              <a:off x="1417985" y="5267426"/>
              <a:ext cx="587316" cy="1080319"/>
            </a:xfrm>
            <a:prstGeom prst="rect">
              <a:avLst/>
            </a:prstGeom>
          </p:spPr>
        </p:pic>
        <p:pic>
          <p:nvPicPr>
            <p:cNvPr id="6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435528" y="5485010"/>
              <a:ext cx="468000" cy="541082"/>
            </a:xfrm>
            <a:prstGeom prst="rect">
              <a:avLst/>
            </a:prstGeom>
          </p:spPr>
        </p:pic>
        <p:pic>
          <p:nvPicPr>
            <p:cNvPr id="67" name="Picture 16"/>
            <p:cNvPicPr>
              <a:picLocks noChangeAspect="1"/>
            </p:cNvPicPr>
            <p:nvPr/>
          </p:nvPicPr>
          <p:blipFill>
            <a:blip r:embed="rId7" cstate="print">
              <a:duotone>
                <a:srgbClr val="55C5E9">
                  <a:shade val="45000"/>
                  <a:satMod val="135000"/>
                </a:srgbClr>
                <a:prstClr val="white"/>
              </a:duotone>
              <a:extLst>
                <a:ext uri="{28A0092B-C50C-407E-A947-70E740481C1C}">
                  <a14:useLocalDpi xmlns:a14="http://schemas.microsoft.com/office/drawing/2010/main" val="0"/>
                </a:ext>
              </a:extLst>
            </a:blip>
            <a:stretch>
              <a:fillRect/>
            </a:stretch>
          </p:blipFill>
          <p:spPr>
            <a:xfrm>
              <a:off x="3146793" y="5604603"/>
              <a:ext cx="252000" cy="301896"/>
            </a:xfrm>
            <a:prstGeom prst="rect">
              <a:avLst/>
            </a:prstGeom>
          </p:spPr>
        </p:pic>
        <p:pic>
          <p:nvPicPr>
            <p:cNvPr id="6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8987" y="5604603"/>
              <a:ext cx="288000" cy="342433"/>
            </a:xfrm>
            <a:prstGeom prst="rect">
              <a:avLst/>
            </a:prstGeom>
          </p:spPr>
        </p:pic>
      </p:grpSp>
      <p:sp>
        <p:nvSpPr>
          <p:cNvPr id="9" name="Rectángulo 8"/>
          <p:cNvSpPr/>
          <p:nvPr/>
        </p:nvSpPr>
        <p:spPr bwMode="auto">
          <a:xfrm>
            <a:off x="4672584" y="4711839"/>
            <a:ext cx="2998916" cy="20091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smtClean="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50" name="TextBox 49"/>
          <p:cNvSpPr txBox="1"/>
          <p:nvPr/>
        </p:nvSpPr>
        <p:spPr>
          <a:xfrm>
            <a:off x="4494797" y="5805835"/>
            <a:ext cx="3330307" cy="541687"/>
          </a:xfrm>
          <a:prstGeom prst="rect">
            <a:avLst/>
          </a:prstGeom>
          <a:noFill/>
        </p:spPr>
        <p:txBody>
          <a:bodyPr wrap="square" lIns="182880" tIns="146304" rIns="182880" bIns="146304" rtlCol="0">
            <a:spAutoFit/>
          </a:bodyPr>
          <a:lstStyle/>
          <a:p>
            <a:pPr algn="ctr"/>
            <a:r>
              <a:rPr lang="es-ES" sz="1600" dirty="0">
                <a:solidFill>
                  <a:schemeClr val="bg1"/>
                </a:solidFill>
              </a:rPr>
              <a:t>VS </a:t>
            </a:r>
            <a:r>
              <a:rPr lang="es-ES" sz="1600" dirty="0" smtClean="0">
                <a:solidFill>
                  <a:schemeClr val="bg1"/>
                </a:solidFill>
              </a:rPr>
              <a:t>2015 </a:t>
            </a:r>
            <a:r>
              <a:rPr lang="es-ES" sz="1600" dirty="0">
                <a:solidFill>
                  <a:schemeClr val="bg1"/>
                </a:solidFill>
              </a:rPr>
              <a:t>Tooling </a:t>
            </a:r>
            <a:r>
              <a:rPr lang="es-ES" sz="1600" dirty="0" err="1">
                <a:solidFill>
                  <a:schemeClr val="bg1"/>
                </a:solidFill>
              </a:rPr>
              <a:t>news</a:t>
            </a:r>
            <a:endParaRPr lang="en-US" sz="1600" dirty="0">
              <a:solidFill>
                <a:schemeClr val="bg1"/>
              </a:solidFill>
            </a:endParaRPr>
          </a:p>
        </p:txBody>
      </p:sp>
      <p:sp>
        <p:nvSpPr>
          <p:cNvPr id="51" name="TextBox 50"/>
          <p:cNvSpPr txBox="1"/>
          <p:nvPr/>
        </p:nvSpPr>
        <p:spPr>
          <a:xfrm>
            <a:off x="3860204" y="5193850"/>
            <a:ext cx="4570802" cy="787908"/>
          </a:xfrm>
          <a:prstGeom prst="rect">
            <a:avLst/>
          </a:prstGeom>
          <a:noFill/>
        </p:spPr>
        <p:txBody>
          <a:bodyPr wrap="square" lIns="182880" tIns="146304" rIns="182880" bIns="146304" rtlCol="0">
            <a:spAutoFit/>
          </a:bodyPr>
          <a:lstStyle/>
          <a:p>
            <a:pPr algn="ctr"/>
            <a:r>
              <a:rPr lang="en-US" sz="1600" dirty="0">
                <a:solidFill>
                  <a:schemeClr val="bg1"/>
                </a:solidFill>
                <a:latin typeface="Segoe UI" panose="020B0502040204020203" pitchFamily="34" charset="0"/>
                <a:cs typeface="Segoe UI" panose="020B0502040204020203" pitchFamily="34" charset="0"/>
              </a:rPr>
              <a:t>What’s new in the .NET </a:t>
            </a:r>
            <a:r>
              <a:rPr lang="en-US" sz="1600" dirty="0" smtClean="0">
                <a:solidFill>
                  <a:schemeClr val="bg1"/>
                </a:solidFill>
                <a:latin typeface="Segoe UI" panose="020B0502040204020203" pitchFamily="34" charset="0"/>
                <a:cs typeface="Segoe UI" panose="020B0502040204020203" pitchFamily="34" charset="0"/>
              </a:rPr>
              <a:t>2015</a:t>
            </a:r>
            <a:endParaRPr lang="en-US" sz="1600" dirty="0">
              <a:solidFill>
                <a:schemeClr val="bg1"/>
              </a:solidFill>
              <a:latin typeface="Segoe UI" panose="020B0502040204020203" pitchFamily="34" charset="0"/>
              <a:cs typeface="Segoe UI" panose="020B0502040204020203" pitchFamily="34" charset="0"/>
            </a:endParaRPr>
          </a:p>
          <a:p>
            <a:pPr algn="ctr"/>
            <a:r>
              <a:rPr lang="en-US" sz="1600" dirty="0">
                <a:solidFill>
                  <a:schemeClr val="bg1"/>
                </a:solidFill>
                <a:latin typeface="Segoe UI" panose="020B0502040204020203" pitchFamily="34" charset="0"/>
                <a:cs typeface="Segoe UI" panose="020B0502040204020203" pitchFamily="34" charset="0"/>
              </a:rPr>
              <a:t>Platform, core and languages</a:t>
            </a:r>
            <a:endParaRPr lang="en-US" sz="2400" dirty="0">
              <a:solidFill>
                <a:schemeClr val="bg1"/>
              </a:solidFill>
              <a:latin typeface="Segoe UI" panose="020B0502040204020203" pitchFamily="34" charset="0"/>
              <a:cs typeface="Segoe UI" panose="020B0502040204020203" pitchFamily="34" charset="0"/>
            </a:endParaRPr>
          </a:p>
        </p:txBody>
      </p:sp>
      <p:sp>
        <p:nvSpPr>
          <p:cNvPr id="8" name="Rectangle 7"/>
          <p:cNvSpPr/>
          <p:nvPr/>
        </p:nvSpPr>
        <p:spPr>
          <a:xfrm>
            <a:off x="5082187" y="4750748"/>
            <a:ext cx="2273186" cy="1019609"/>
          </a:xfrm>
          <a:prstGeom prst="rect">
            <a:avLst/>
          </a:prstGeom>
        </p:spPr>
        <p:txBody>
          <a:bodyPr wrap="none">
            <a:spAutoFit/>
          </a:bodyPr>
          <a:lstStyle/>
          <a:p>
            <a:r>
              <a:rPr lang="en-GB" sz="2800" dirty="0">
                <a:solidFill>
                  <a:schemeClr val="bg1"/>
                </a:solidFill>
                <a:latin typeface="+mj-lt"/>
              </a:rPr>
              <a:t>Core platform</a:t>
            </a:r>
            <a:endParaRPr lang="en-US" sz="2800" dirty="0">
              <a:solidFill>
                <a:schemeClr val="bg1"/>
              </a:solidFill>
              <a:latin typeface="+mj-lt"/>
            </a:endParaRPr>
          </a:p>
        </p:txBody>
      </p:sp>
      <p:sp>
        <p:nvSpPr>
          <p:cNvPr id="45" name="TextBox 44"/>
          <p:cNvSpPr txBox="1"/>
          <p:nvPr/>
        </p:nvSpPr>
        <p:spPr>
          <a:xfrm>
            <a:off x="5022212" y="6182930"/>
            <a:ext cx="2275475" cy="492443"/>
          </a:xfrm>
          <a:prstGeom prst="rect">
            <a:avLst/>
          </a:prstGeom>
          <a:noFill/>
        </p:spPr>
        <p:txBody>
          <a:bodyPr wrap="square" lIns="182880" tIns="146304" rIns="182880" bIns="146304" rtlCol="0">
            <a:spAutoFit/>
          </a:bodyPr>
          <a:lstStyle/>
          <a:p>
            <a:pPr algn="ctr"/>
            <a:r>
              <a:rPr lang="es-ES" sz="1600" dirty="0">
                <a:solidFill>
                  <a:schemeClr val="bg1"/>
                </a:solidFill>
              </a:rPr>
              <a:t>Desktop Apps</a:t>
            </a:r>
            <a:endParaRPr lang="en-US" sz="1600" dirty="0">
              <a:solidFill>
                <a:schemeClr val="bg1"/>
              </a:solidFill>
            </a:endParaRPr>
          </a:p>
        </p:txBody>
      </p:sp>
      <p:sp>
        <p:nvSpPr>
          <p:cNvPr id="10" name="Rectángulo 9"/>
          <p:cNvSpPr/>
          <p:nvPr/>
        </p:nvSpPr>
        <p:spPr bwMode="auto">
          <a:xfrm>
            <a:off x="1336555" y="5843509"/>
            <a:ext cx="9563042" cy="13977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62344" y="206414"/>
            <a:ext cx="3197625" cy="556109"/>
          </a:xfrm>
          <a:prstGeom prst="rect">
            <a:avLst/>
          </a:prstGeom>
        </p:spPr>
      </p:pic>
    </p:spTree>
    <p:extLst>
      <p:ext uri="{BB962C8B-B14F-4D97-AF65-F5344CB8AC3E}">
        <p14:creationId xmlns:p14="http://schemas.microsoft.com/office/powerpoint/2010/main" val="317442945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ángulo 60"/>
          <p:cNvSpPr/>
          <p:nvPr/>
        </p:nvSpPr>
        <p:spPr bwMode="auto">
          <a:xfrm>
            <a:off x="0" y="2088000"/>
            <a:ext cx="12192000" cy="47700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Oval 1"/>
          <p:cNvSpPr/>
          <p:nvPr/>
        </p:nvSpPr>
        <p:spPr>
          <a:xfrm>
            <a:off x="4475934" y="3026398"/>
            <a:ext cx="3240000" cy="3240000"/>
          </a:xfrm>
          <a:prstGeom prst="ellipse">
            <a:avLst/>
          </a:prstGeom>
          <a:noFill/>
          <a:ln w="19050" cap="rnd" cmpd="sng" algn="ctr">
            <a:solidFill>
              <a:schemeClr val="bg1"/>
            </a:solidFill>
            <a:prstDash val="dash"/>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44" name="Oval 6"/>
          <p:cNvSpPr/>
          <p:nvPr/>
        </p:nvSpPr>
        <p:spPr>
          <a:xfrm>
            <a:off x="4042389" y="4549434"/>
            <a:ext cx="885444" cy="878793"/>
          </a:xfrm>
          <a:prstGeom prst="ellipse">
            <a:avLst/>
          </a:prstGeom>
          <a:solidFill>
            <a:schemeClr val="accent2">
              <a:lumMod val="60000"/>
              <a:lumOff val="4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dirty="0" smtClean="0">
                <a:ln>
                  <a:noFill/>
                </a:ln>
                <a:solidFill>
                  <a:srgbClr val="FFFFFF"/>
                </a:solidFill>
                <a:effectLst/>
                <a:uLnTx/>
                <a:uFillTx/>
                <a:latin typeface="Segoe UI"/>
                <a:ea typeface="+mn-ea"/>
                <a:cs typeface="+mn-cs"/>
              </a:rPr>
              <a:t>Azure </a:t>
            </a:r>
            <a:r>
              <a:rPr kumimoji="0" lang="es-ES" sz="800" b="0" i="0" u="none" strike="noStrike" kern="0" cap="none" spc="0" normalizeH="0" baseline="0" noProof="0" dirty="0" smtClean="0">
                <a:ln>
                  <a:noFill/>
                </a:ln>
                <a:solidFill>
                  <a:srgbClr val="FFFFFF"/>
                </a:solidFill>
                <a:effectLst/>
                <a:uLnTx/>
                <a:uFillTx/>
                <a:latin typeface="Segoe UI"/>
              </a:rPr>
              <a:t>Active</a:t>
            </a:r>
          </a:p>
          <a:p>
            <a:pPr marL="0" marR="0" lvl="0" indent="0" algn="ctr" defTabSz="914400" eaLnBrk="1" fontAlgn="auto" latinLnBrk="0" hangingPunct="1">
              <a:lnSpc>
                <a:spcPct val="100000"/>
              </a:lnSpc>
              <a:spcBef>
                <a:spcPts val="0"/>
              </a:spcBef>
              <a:spcAft>
                <a:spcPts val="0"/>
              </a:spcAft>
              <a:buClrTx/>
              <a:buSzTx/>
              <a:buFontTx/>
              <a:buNone/>
              <a:tabLst/>
              <a:defRPr/>
            </a:pPr>
            <a:r>
              <a:rPr lang="es-ES" sz="800" kern="0" dirty="0" smtClean="0">
                <a:solidFill>
                  <a:srgbClr val="FFFFFF"/>
                </a:solidFill>
                <a:latin typeface="Segoe UI"/>
              </a:rPr>
              <a:t>Directory</a:t>
            </a:r>
            <a:endParaRPr kumimoji="0" lang="en-US" sz="800" b="0" i="0" u="none" strike="noStrike" kern="0" cap="none" spc="0" normalizeH="0" baseline="0" noProof="0" dirty="0" smtClean="0">
              <a:ln>
                <a:noFill/>
              </a:ln>
              <a:solidFill>
                <a:srgbClr val="FFFFFF"/>
              </a:solidFill>
              <a:effectLst/>
              <a:uLnTx/>
              <a:uFillTx/>
              <a:latin typeface="Segoe UI"/>
            </a:endParaRPr>
          </a:p>
        </p:txBody>
      </p:sp>
      <p:sp>
        <p:nvSpPr>
          <p:cNvPr id="45" name="Oval 10"/>
          <p:cNvSpPr/>
          <p:nvPr/>
        </p:nvSpPr>
        <p:spPr>
          <a:xfrm>
            <a:off x="6258290" y="2747268"/>
            <a:ext cx="973891" cy="969452"/>
          </a:xfrm>
          <a:prstGeom prst="ellipse">
            <a:avLst/>
          </a:prstGeom>
          <a:solidFill>
            <a:srgbClr val="3DDEF9"/>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900" b="0" i="0" u="none" strike="noStrike" kern="0" cap="none" spc="0" normalizeH="0" baseline="0" noProof="0" dirty="0" smtClean="0">
                <a:ln>
                  <a:noFill/>
                </a:ln>
                <a:solidFill>
                  <a:srgbClr val="FFFFFF"/>
                </a:solidFill>
                <a:effectLst/>
                <a:uLnTx/>
                <a:uFillTx/>
                <a:latin typeface="Segoe UI"/>
              </a:rPr>
              <a:t>HDInsight</a:t>
            </a:r>
          </a:p>
          <a:p>
            <a:pPr marL="0" marR="0" lvl="0" indent="0" algn="ctr" defTabSz="914400" eaLnBrk="1" fontAlgn="auto" latinLnBrk="0" hangingPunct="1">
              <a:lnSpc>
                <a:spcPct val="100000"/>
              </a:lnSpc>
              <a:spcBef>
                <a:spcPts val="0"/>
              </a:spcBef>
              <a:spcAft>
                <a:spcPts val="0"/>
              </a:spcAft>
              <a:buClrTx/>
              <a:buSzTx/>
              <a:buFontTx/>
              <a:buNone/>
              <a:tabLst/>
              <a:defRPr/>
            </a:pPr>
            <a:r>
              <a:rPr lang="es-ES" sz="900" kern="0" dirty="0" smtClean="0">
                <a:solidFill>
                  <a:srgbClr val="FFFFFF"/>
                </a:solidFill>
                <a:latin typeface="Segoe UI"/>
              </a:rPr>
              <a:t>Hadoop</a:t>
            </a:r>
            <a:endParaRPr kumimoji="0" lang="en-US" sz="900" b="0" i="0" u="none" strike="noStrike" kern="0" cap="none" spc="0" normalizeH="0" baseline="0" noProof="0" dirty="0" smtClean="0">
              <a:ln>
                <a:noFill/>
              </a:ln>
              <a:solidFill>
                <a:srgbClr val="FFFFFF"/>
              </a:solidFill>
              <a:effectLst/>
              <a:uLnTx/>
              <a:uFillTx/>
              <a:latin typeface="Segoe UI"/>
            </a:endParaRPr>
          </a:p>
        </p:txBody>
      </p:sp>
      <p:sp>
        <p:nvSpPr>
          <p:cNvPr id="46" name="Oval 12"/>
          <p:cNvSpPr/>
          <p:nvPr/>
        </p:nvSpPr>
        <p:spPr>
          <a:xfrm>
            <a:off x="5275055" y="2588123"/>
            <a:ext cx="847785" cy="823058"/>
          </a:xfrm>
          <a:prstGeom prst="ellipse">
            <a:avLst/>
          </a:prstGeom>
          <a:solidFill>
            <a:srgbClr val="00BBF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dirty="0" smtClean="0">
                <a:ln>
                  <a:noFill/>
                </a:ln>
                <a:solidFill>
                  <a:srgbClr val="FFFFFF"/>
                </a:solidFill>
                <a:effectLst/>
                <a:uLnTx/>
                <a:uFillTx/>
                <a:latin typeface="Segoe UI"/>
                <a:ea typeface="+mn-ea"/>
                <a:cs typeface="+mn-cs"/>
              </a:rPr>
              <a:t>Azure </a:t>
            </a:r>
            <a:r>
              <a:rPr kumimoji="0" lang="es-ES" sz="900" b="0" i="0" u="none" strike="noStrike" kern="0" cap="none" spc="0" normalizeH="0" baseline="0" noProof="0" dirty="0" smtClean="0">
                <a:ln>
                  <a:noFill/>
                </a:ln>
                <a:solidFill>
                  <a:srgbClr val="FFFFFF"/>
                </a:solidFill>
                <a:effectLst/>
                <a:uLnTx/>
                <a:uFillTx/>
                <a:latin typeface="Segoe UI"/>
                <a:ea typeface="+mn-ea"/>
                <a:cs typeface="+mn-cs"/>
              </a:rPr>
              <a:t>Mobile Services</a:t>
            </a:r>
            <a:endParaRPr kumimoji="0" lang="en-US" sz="9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47" name="Oval 18"/>
          <p:cNvSpPr/>
          <p:nvPr/>
        </p:nvSpPr>
        <p:spPr>
          <a:xfrm>
            <a:off x="4032754" y="3103624"/>
            <a:ext cx="1368000" cy="1368000"/>
          </a:xfrm>
          <a:prstGeom prst="ellipse">
            <a:avLst/>
          </a:prstGeom>
          <a:solidFill>
            <a:schemeClr val="accent1">
              <a:lumMod val="60000"/>
              <a:lumOff val="4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err="1" smtClean="0">
                <a:ln>
                  <a:noFill/>
                </a:ln>
                <a:solidFill>
                  <a:srgbClr val="FFFFFF"/>
                </a:solidFill>
                <a:effectLst/>
                <a:uLnTx/>
                <a:uFillTx/>
                <a:latin typeface="Segoe UI"/>
                <a:ea typeface="+mn-ea"/>
                <a:cs typeface="+mn-cs"/>
              </a:rPr>
              <a:t>Azure</a:t>
            </a:r>
            <a:r>
              <a:rPr kumimoji="0" lang="es-ES" sz="1400" b="0" i="0" u="none" strike="noStrike" kern="0" cap="none" spc="0" normalizeH="0" baseline="0" noProof="0" dirty="0" smtClean="0">
                <a:ln>
                  <a:noFill/>
                </a:ln>
                <a:solidFill>
                  <a:srgbClr val="FFFFFF"/>
                </a:solidFill>
                <a:effectLst/>
                <a:uLnTx/>
                <a:uFillTx/>
                <a:latin typeface="Segoe UI"/>
                <a:ea typeface="+mn-ea"/>
                <a:cs typeface="+mn-cs"/>
              </a:rPr>
              <a:t> </a:t>
            </a:r>
            <a:r>
              <a:rPr kumimoji="0" lang="es-ES" sz="1400" b="0" i="0" u="none" strike="noStrike" kern="0" cap="none" spc="0" normalizeH="0" baseline="0" noProof="0" dirty="0" err="1" smtClean="0">
                <a:ln>
                  <a:noFill/>
                </a:ln>
                <a:solidFill>
                  <a:srgbClr val="FFFFFF"/>
                </a:solidFill>
                <a:effectLst/>
                <a:uLnTx/>
                <a:uFillTx/>
                <a:latin typeface="Segoe UI"/>
                <a:ea typeface="+mn-ea"/>
                <a:cs typeface="+mn-cs"/>
              </a:rPr>
              <a:t>Websites</a:t>
            </a:r>
            <a:endParaRPr kumimoji="0" lang="en-US" sz="1400" b="0" i="0" u="none" strike="noStrike" kern="0" cap="none" spc="0" normalizeH="0" baseline="0" noProof="0" dirty="0" smtClean="0">
              <a:ln>
                <a:noFill/>
              </a:ln>
              <a:solidFill>
                <a:srgbClr val="FFFFFF"/>
              </a:solidFill>
              <a:effectLst/>
              <a:uLnTx/>
              <a:uFillTx/>
              <a:latin typeface="Segoe UI"/>
              <a:ea typeface="+mn-ea"/>
              <a:cs typeface="+mn-cs"/>
            </a:endParaRPr>
          </a:p>
        </p:txBody>
      </p:sp>
      <p:grpSp>
        <p:nvGrpSpPr>
          <p:cNvPr id="9" name="Grupo 8"/>
          <p:cNvGrpSpPr/>
          <p:nvPr/>
        </p:nvGrpSpPr>
        <p:grpSpPr>
          <a:xfrm>
            <a:off x="4873251" y="4799253"/>
            <a:ext cx="2441651" cy="1402800"/>
            <a:chOff x="4873251" y="4799253"/>
            <a:chExt cx="2441651" cy="1402800"/>
          </a:xfrm>
        </p:grpSpPr>
        <p:grpSp>
          <p:nvGrpSpPr>
            <p:cNvPr id="38" name="Grupo 37"/>
            <p:cNvGrpSpPr/>
            <p:nvPr/>
          </p:nvGrpSpPr>
          <p:grpSpPr>
            <a:xfrm>
              <a:off x="4873251" y="4799253"/>
              <a:ext cx="2405511" cy="1164422"/>
              <a:chOff x="-62831" y="4639629"/>
              <a:chExt cx="3925127" cy="1932884"/>
            </a:xfrm>
            <a:solidFill>
              <a:srgbClr val="3DDEF9"/>
            </a:solidFill>
          </p:grpSpPr>
          <p:sp>
            <p:nvSpPr>
              <p:cNvPr id="39" name="Elipse 38"/>
              <p:cNvSpPr/>
              <p:nvPr/>
            </p:nvSpPr>
            <p:spPr bwMode="auto">
              <a:xfrm>
                <a:off x="-62831" y="5225203"/>
                <a:ext cx="1347309" cy="134731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Elipse 39"/>
              <p:cNvSpPr/>
              <p:nvPr/>
            </p:nvSpPr>
            <p:spPr bwMode="auto">
              <a:xfrm>
                <a:off x="1269733" y="4639629"/>
                <a:ext cx="1347309" cy="134730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Elipse 40"/>
              <p:cNvSpPr/>
              <p:nvPr/>
            </p:nvSpPr>
            <p:spPr bwMode="auto">
              <a:xfrm>
                <a:off x="1631165" y="5213749"/>
                <a:ext cx="1347309" cy="134730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Elipse 41"/>
              <p:cNvSpPr/>
              <p:nvPr/>
            </p:nvSpPr>
            <p:spPr bwMode="auto">
              <a:xfrm>
                <a:off x="1900122" y="5039013"/>
                <a:ext cx="1277576" cy="127259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Elipse 42"/>
              <p:cNvSpPr/>
              <p:nvPr/>
            </p:nvSpPr>
            <p:spPr bwMode="auto">
              <a:xfrm>
                <a:off x="2881123" y="5335502"/>
                <a:ext cx="981173" cy="97741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upo 47"/>
            <p:cNvGrpSpPr/>
            <p:nvPr/>
          </p:nvGrpSpPr>
          <p:grpSpPr>
            <a:xfrm>
              <a:off x="4912972" y="4817672"/>
              <a:ext cx="2401930" cy="1384381"/>
              <a:chOff x="662132" y="4690021"/>
              <a:chExt cx="3392520" cy="1893222"/>
            </a:xfrm>
            <a:solidFill>
              <a:srgbClr val="56C1E8"/>
            </a:solidFill>
          </p:grpSpPr>
          <p:sp>
            <p:nvSpPr>
              <p:cNvPr id="49" name="Elipse 48"/>
              <p:cNvSpPr/>
              <p:nvPr/>
            </p:nvSpPr>
            <p:spPr bwMode="auto">
              <a:xfrm>
                <a:off x="662132" y="5235934"/>
                <a:ext cx="1347309" cy="134730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Elipse 49"/>
              <p:cNvSpPr/>
              <p:nvPr/>
            </p:nvSpPr>
            <p:spPr bwMode="auto">
              <a:xfrm>
                <a:off x="1288519" y="4690021"/>
                <a:ext cx="1347309" cy="134730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Elipse 50"/>
              <p:cNvSpPr/>
              <p:nvPr/>
            </p:nvSpPr>
            <p:spPr bwMode="auto">
              <a:xfrm>
                <a:off x="1631165" y="5213749"/>
                <a:ext cx="1347309" cy="134730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Elipse 51"/>
              <p:cNvSpPr/>
              <p:nvPr/>
            </p:nvSpPr>
            <p:spPr bwMode="auto">
              <a:xfrm>
                <a:off x="2267856" y="5144399"/>
                <a:ext cx="1277576" cy="1272594"/>
              </a:xfrm>
              <a:prstGeom prst="ellipse">
                <a:avLst/>
              </a:prstGeom>
              <a:solidFill>
                <a:srgbClr val="56C1E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Elipse 52"/>
              <p:cNvSpPr/>
              <p:nvPr/>
            </p:nvSpPr>
            <p:spPr bwMode="auto">
              <a:xfrm>
                <a:off x="3073480" y="5473952"/>
                <a:ext cx="981172" cy="97741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4" name="CuadroTexto 53"/>
          <p:cNvSpPr txBox="1"/>
          <p:nvPr/>
        </p:nvSpPr>
        <p:spPr>
          <a:xfrm>
            <a:off x="4890125" y="5563433"/>
            <a:ext cx="2425664" cy="794064"/>
          </a:xfrm>
          <a:prstGeom prst="rect">
            <a:avLst/>
          </a:prstGeom>
          <a:solidFill>
            <a:schemeClr val="accent5"/>
          </a:solid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s-ES" sz="3600" b="0" i="0" u="none" strike="noStrike" kern="0" cap="none" spc="0" normalizeH="0" baseline="0" noProof="0" dirty="0" smtClean="0">
                <a:ln>
                  <a:noFill/>
                </a:ln>
                <a:solidFill>
                  <a:srgbClr val="FFFFFF"/>
                </a:solidFill>
                <a:effectLst/>
                <a:uLnTx/>
                <a:uFillTx/>
                <a:latin typeface="Segoe UI Light"/>
              </a:rPr>
              <a:t>Cloud </a:t>
            </a:r>
            <a:r>
              <a:rPr kumimoji="0" lang="es-ES" sz="3600" b="0" i="0" u="none" strike="noStrike" kern="0" cap="none" spc="0" normalizeH="0" baseline="0" noProof="0" dirty="0" err="1" smtClean="0">
                <a:ln>
                  <a:noFill/>
                </a:ln>
                <a:solidFill>
                  <a:srgbClr val="FFFFFF"/>
                </a:solidFill>
                <a:effectLst/>
                <a:uLnTx/>
                <a:uFillTx/>
                <a:latin typeface="Segoe UI Light"/>
              </a:rPr>
              <a:t>First</a:t>
            </a:r>
            <a:endParaRPr kumimoji="0" lang="en-US" sz="3600" b="0" i="0" u="none" strike="noStrike" kern="0" cap="none" spc="0" normalizeH="0" baseline="0" noProof="0" dirty="0" smtClean="0">
              <a:ln>
                <a:noFill/>
              </a:ln>
              <a:solidFill>
                <a:srgbClr val="FFFFFF"/>
              </a:solidFill>
              <a:effectLst/>
              <a:uLnTx/>
              <a:uFillTx/>
              <a:latin typeface="Segoe UI Light"/>
            </a:endParaRPr>
          </a:p>
        </p:txBody>
      </p:sp>
      <p:sp>
        <p:nvSpPr>
          <p:cNvPr id="58" name="Título 57"/>
          <p:cNvSpPr>
            <a:spLocks noGrp="1"/>
          </p:cNvSpPr>
          <p:nvPr>
            <p:ph type="title"/>
          </p:nvPr>
        </p:nvSpPr>
        <p:spPr/>
        <p:txBody>
          <a:bodyPr/>
          <a:lstStyle/>
          <a:p>
            <a:r>
              <a:rPr lang="es-ES" dirty="0" smtClean="0"/>
              <a:t>Focus areas for Demo Apps</a:t>
            </a:r>
            <a:endParaRPr lang="en-US" dirty="0"/>
          </a:p>
        </p:txBody>
      </p:sp>
      <p:sp>
        <p:nvSpPr>
          <p:cNvPr id="6" name="Marcador de texto 5"/>
          <p:cNvSpPr>
            <a:spLocks noGrp="1"/>
          </p:cNvSpPr>
          <p:nvPr>
            <p:ph type="body" sz="quarter" idx="10"/>
          </p:nvPr>
        </p:nvSpPr>
        <p:spPr>
          <a:xfrm>
            <a:off x="269239" y="1189177"/>
            <a:ext cx="11653523" cy="728459"/>
          </a:xfrm>
        </p:spPr>
        <p:txBody>
          <a:bodyPr/>
          <a:lstStyle/>
          <a:p>
            <a:r>
              <a:rPr lang="es-ES" dirty="0" smtClean="0"/>
              <a:t>Cloud </a:t>
            </a:r>
            <a:r>
              <a:rPr lang="es-ES" dirty="0" err="1" smtClean="0"/>
              <a:t>First</a:t>
            </a:r>
            <a:endParaRPr lang="en-US" dirty="0"/>
          </a:p>
        </p:txBody>
      </p:sp>
      <p:sp>
        <p:nvSpPr>
          <p:cNvPr id="26" name="Oval 6"/>
          <p:cNvSpPr/>
          <p:nvPr/>
        </p:nvSpPr>
        <p:spPr>
          <a:xfrm>
            <a:off x="7060531" y="3495876"/>
            <a:ext cx="931423" cy="909154"/>
          </a:xfrm>
          <a:prstGeom prst="ellipse">
            <a:avLst/>
          </a:prstGeom>
          <a:solidFill>
            <a:schemeClr val="accent2">
              <a:lumMod val="60000"/>
              <a:lumOff val="4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dirty="0" smtClean="0">
                <a:ln>
                  <a:noFill/>
                </a:ln>
                <a:solidFill>
                  <a:srgbClr val="FFFFFF"/>
                </a:solidFill>
                <a:effectLst/>
                <a:uLnTx/>
                <a:uFillTx/>
                <a:latin typeface="Segoe UI"/>
                <a:ea typeface="+mn-ea"/>
                <a:cs typeface="+mn-cs"/>
              </a:rPr>
              <a:t>Azure </a:t>
            </a:r>
            <a:r>
              <a:rPr kumimoji="0" lang="es-ES" sz="800" b="0" i="0" u="none" strike="noStrike" kern="0" cap="none" spc="0" normalizeH="0" baseline="0" noProof="0" dirty="0" smtClean="0">
                <a:ln>
                  <a:noFill/>
                </a:ln>
                <a:solidFill>
                  <a:srgbClr val="FFFFFF"/>
                </a:solidFill>
                <a:effectLst/>
                <a:uLnTx/>
                <a:uFillTx/>
                <a:latin typeface="Segoe UI"/>
                <a:ea typeface="+mn-ea"/>
                <a:cs typeface="+mn-cs"/>
              </a:rPr>
              <a:t>Intelligent Systems</a:t>
            </a:r>
            <a:endParaRPr kumimoji="0" lang="en-US" sz="8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2" name="Rectangle 1"/>
          <p:cNvSpPr/>
          <p:nvPr/>
        </p:nvSpPr>
        <p:spPr>
          <a:xfrm>
            <a:off x="2293034" y="4778266"/>
            <a:ext cx="1814655" cy="338554"/>
          </a:xfrm>
          <a:prstGeom prst="rect">
            <a:avLst/>
          </a:prstGeom>
        </p:spPr>
        <p:txBody>
          <a:bodyPr wrap="square">
            <a:spAutoFit/>
          </a:bodyPr>
          <a:lstStyle/>
          <a:p>
            <a:r>
              <a:rPr lang="en-US" sz="1600" dirty="0" smtClean="0">
                <a:solidFill>
                  <a:schemeClr val="bg1"/>
                </a:solidFill>
                <a:latin typeface="+mj-lt"/>
              </a:rPr>
              <a:t>Enterprise Security</a:t>
            </a:r>
            <a:endParaRPr lang="en-US" sz="1600" dirty="0">
              <a:solidFill>
                <a:schemeClr val="bg1"/>
              </a:solidFill>
              <a:latin typeface="+mj-lt"/>
            </a:endParaRPr>
          </a:p>
        </p:txBody>
      </p:sp>
      <p:sp>
        <p:nvSpPr>
          <p:cNvPr id="27" name="Rectangle 26"/>
          <p:cNvSpPr/>
          <p:nvPr/>
        </p:nvSpPr>
        <p:spPr>
          <a:xfrm>
            <a:off x="3200361" y="2587682"/>
            <a:ext cx="2078069" cy="338554"/>
          </a:xfrm>
          <a:prstGeom prst="rect">
            <a:avLst/>
          </a:prstGeom>
        </p:spPr>
        <p:txBody>
          <a:bodyPr wrap="none">
            <a:spAutoFit/>
          </a:bodyPr>
          <a:lstStyle/>
          <a:p>
            <a:r>
              <a:rPr lang="en-US" sz="1600" dirty="0" smtClean="0">
                <a:solidFill>
                  <a:schemeClr val="bg1"/>
                </a:solidFill>
                <a:latin typeface="+mj-lt"/>
              </a:rPr>
              <a:t>Web &amp; Cloud services</a:t>
            </a:r>
            <a:endParaRPr lang="en-US" sz="1600" dirty="0">
              <a:solidFill>
                <a:schemeClr val="bg1"/>
              </a:solidFill>
              <a:latin typeface="+mj-lt"/>
            </a:endParaRPr>
          </a:p>
        </p:txBody>
      </p:sp>
      <p:sp>
        <p:nvSpPr>
          <p:cNvPr id="28" name="Rectangle 27"/>
          <p:cNvSpPr/>
          <p:nvPr/>
        </p:nvSpPr>
        <p:spPr>
          <a:xfrm>
            <a:off x="7133881" y="2587682"/>
            <a:ext cx="910827" cy="338554"/>
          </a:xfrm>
          <a:prstGeom prst="rect">
            <a:avLst/>
          </a:prstGeom>
        </p:spPr>
        <p:txBody>
          <a:bodyPr wrap="none">
            <a:spAutoFit/>
          </a:bodyPr>
          <a:lstStyle/>
          <a:p>
            <a:r>
              <a:rPr lang="en-US" sz="1600" dirty="0" smtClean="0">
                <a:solidFill>
                  <a:schemeClr val="bg1"/>
                </a:solidFill>
                <a:latin typeface="+mj-lt"/>
              </a:rPr>
              <a:t>Big Data</a:t>
            </a:r>
            <a:endParaRPr lang="en-US" sz="1600" dirty="0">
              <a:solidFill>
                <a:schemeClr val="bg1"/>
              </a:solidFill>
              <a:latin typeface="+mj-lt"/>
            </a:endParaRPr>
          </a:p>
        </p:txBody>
      </p:sp>
      <p:sp>
        <p:nvSpPr>
          <p:cNvPr id="29" name="Rectangle 28"/>
          <p:cNvSpPr/>
          <p:nvPr/>
        </p:nvSpPr>
        <p:spPr>
          <a:xfrm>
            <a:off x="7993565" y="3731661"/>
            <a:ext cx="1822392" cy="338554"/>
          </a:xfrm>
          <a:prstGeom prst="rect">
            <a:avLst/>
          </a:prstGeom>
        </p:spPr>
        <p:txBody>
          <a:bodyPr wrap="square">
            <a:spAutoFit/>
          </a:bodyPr>
          <a:lstStyle/>
          <a:p>
            <a:pPr algn="ctr"/>
            <a:r>
              <a:rPr lang="en-US" sz="1600" dirty="0" smtClean="0">
                <a:solidFill>
                  <a:schemeClr val="bg1"/>
                </a:solidFill>
                <a:latin typeface="+mj-lt"/>
              </a:rPr>
              <a:t>IoT Cloud Services</a:t>
            </a:r>
            <a:endParaRPr lang="en-US" sz="1600" dirty="0">
              <a:solidFill>
                <a:schemeClr val="bg1"/>
              </a:solidFill>
              <a:latin typeface="+mj-lt"/>
            </a:endParaRPr>
          </a:p>
        </p:txBody>
      </p:sp>
      <p:grpSp>
        <p:nvGrpSpPr>
          <p:cNvPr id="7" name="Grupo 6"/>
          <p:cNvGrpSpPr/>
          <p:nvPr/>
        </p:nvGrpSpPr>
        <p:grpSpPr>
          <a:xfrm>
            <a:off x="7212900" y="4513328"/>
            <a:ext cx="929573" cy="909847"/>
            <a:chOff x="7279535" y="5007367"/>
            <a:chExt cx="929573" cy="909847"/>
          </a:xfrm>
        </p:grpSpPr>
        <p:sp>
          <p:nvSpPr>
            <p:cNvPr id="30" name="Oval 12"/>
            <p:cNvSpPr/>
            <p:nvPr/>
          </p:nvSpPr>
          <p:spPr>
            <a:xfrm>
              <a:off x="7286445" y="5007367"/>
              <a:ext cx="918714" cy="909847"/>
            </a:xfrm>
            <a:prstGeom prst="ellipse">
              <a:avLst/>
            </a:prstGeom>
            <a:solidFill>
              <a:srgbClr val="00BBF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3" name="Rectangle 2"/>
            <p:cNvSpPr/>
            <p:nvPr/>
          </p:nvSpPr>
          <p:spPr>
            <a:xfrm>
              <a:off x="7289993" y="5072250"/>
              <a:ext cx="919115" cy="400110"/>
            </a:xfrm>
            <a:prstGeom prst="rect">
              <a:avLst/>
            </a:prstGeom>
          </p:spPr>
          <p:txBody>
            <a:bodyPr wrap="square">
              <a:spAutoFit/>
            </a:bodyPr>
            <a:lstStyle/>
            <a:p>
              <a:pPr lvl="0" algn="ctr">
                <a:defRPr/>
              </a:pPr>
              <a:r>
                <a:rPr lang="es-ES" sz="1000" kern="0" dirty="0">
                  <a:solidFill>
                    <a:srgbClr val="FFFFFF"/>
                  </a:solidFill>
                </a:rPr>
                <a:t>Connected Services API</a:t>
              </a:r>
              <a:endParaRPr lang="en-US" sz="1000" kern="0" dirty="0">
                <a:solidFill>
                  <a:srgbClr val="FFFFFF"/>
                </a:solidFill>
              </a:endParaRPr>
            </a:p>
          </p:txBody>
        </p:sp>
        <p:sp>
          <p:nvSpPr>
            <p:cNvPr id="32" name="Rectangle 31"/>
            <p:cNvSpPr/>
            <p:nvPr/>
          </p:nvSpPr>
          <p:spPr>
            <a:xfrm>
              <a:off x="7279535" y="5451014"/>
              <a:ext cx="492702" cy="230832"/>
            </a:xfrm>
            <a:prstGeom prst="rect">
              <a:avLst/>
            </a:prstGeom>
          </p:spPr>
          <p:txBody>
            <a:bodyPr wrap="square">
              <a:spAutoFit/>
            </a:bodyPr>
            <a:lstStyle/>
            <a:p>
              <a:pPr lvl="0" algn="ctr">
                <a:defRPr/>
              </a:pPr>
              <a:r>
                <a:rPr lang="es-ES" sz="900" kern="0" dirty="0" smtClean="0">
                  <a:solidFill>
                    <a:srgbClr val="FFFFFF"/>
                  </a:solidFill>
                </a:rPr>
                <a:t>O365</a:t>
              </a:r>
              <a:endParaRPr lang="en-US" sz="900" kern="0" dirty="0">
                <a:solidFill>
                  <a:srgbClr val="FFFFFF"/>
                </a:solidFill>
              </a:endParaRPr>
            </a:p>
          </p:txBody>
        </p:sp>
        <p:sp>
          <p:nvSpPr>
            <p:cNvPr id="33" name="Rectangle 32"/>
            <p:cNvSpPr/>
            <p:nvPr/>
          </p:nvSpPr>
          <p:spPr>
            <a:xfrm>
              <a:off x="7655930" y="5452133"/>
              <a:ext cx="492702" cy="369332"/>
            </a:xfrm>
            <a:prstGeom prst="rect">
              <a:avLst/>
            </a:prstGeom>
          </p:spPr>
          <p:txBody>
            <a:bodyPr wrap="square">
              <a:spAutoFit/>
            </a:bodyPr>
            <a:lstStyle/>
            <a:p>
              <a:pPr lvl="0" algn="ctr">
                <a:defRPr/>
              </a:pPr>
              <a:r>
                <a:rPr lang="es-ES" sz="900" kern="0" dirty="0" smtClean="0">
                  <a:solidFill>
                    <a:srgbClr val="FFFFFF"/>
                  </a:solidFill>
                </a:rPr>
                <a:t>SalesForce</a:t>
              </a:r>
              <a:endParaRPr lang="en-US" sz="900" kern="0" dirty="0">
                <a:solidFill>
                  <a:srgbClr val="FFFFFF"/>
                </a:solidFill>
              </a:endParaRPr>
            </a:p>
          </p:txBody>
        </p:sp>
      </p:grpSp>
      <p:sp>
        <p:nvSpPr>
          <p:cNvPr id="34" name="Rectangle 33"/>
          <p:cNvSpPr/>
          <p:nvPr/>
        </p:nvSpPr>
        <p:spPr>
          <a:xfrm>
            <a:off x="8213740" y="4798974"/>
            <a:ext cx="1526957" cy="338554"/>
          </a:xfrm>
          <a:prstGeom prst="rect">
            <a:avLst/>
          </a:prstGeom>
        </p:spPr>
        <p:txBody>
          <a:bodyPr wrap="none">
            <a:spAutoFit/>
          </a:bodyPr>
          <a:lstStyle/>
          <a:p>
            <a:pPr algn="ctr"/>
            <a:r>
              <a:rPr lang="en-US" sz="1600" dirty="0" smtClean="0">
                <a:solidFill>
                  <a:schemeClr val="bg1"/>
                </a:solidFill>
                <a:latin typeface="+mj-lt"/>
              </a:rPr>
              <a:t>LOB Integration</a:t>
            </a:r>
            <a:endParaRPr lang="en-US" sz="1600" dirty="0">
              <a:solidFill>
                <a:schemeClr val="bg1"/>
              </a:solidFill>
              <a:latin typeface="+mj-lt"/>
            </a:endParaRPr>
          </a:p>
        </p:txBody>
      </p:sp>
      <p:grpSp>
        <p:nvGrpSpPr>
          <p:cNvPr id="5" name="Grupo 4"/>
          <p:cNvGrpSpPr/>
          <p:nvPr/>
        </p:nvGrpSpPr>
        <p:grpSpPr>
          <a:xfrm>
            <a:off x="5560762" y="3619555"/>
            <a:ext cx="869886" cy="823058"/>
            <a:chOff x="5413587" y="4090448"/>
            <a:chExt cx="869886" cy="823058"/>
          </a:xfrm>
        </p:grpSpPr>
        <p:sp>
          <p:nvSpPr>
            <p:cNvPr id="35" name="Oval 12"/>
            <p:cNvSpPr/>
            <p:nvPr/>
          </p:nvSpPr>
          <p:spPr>
            <a:xfrm>
              <a:off x="5413587" y="4090448"/>
              <a:ext cx="847785" cy="823058"/>
            </a:xfrm>
            <a:prstGeom prst="ellipse">
              <a:avLst/>
            </a:prstGeom>
            <a:solidFill>
              <a:srgbClr val="00BBF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4" name="Rectangle 3"/>
            <p:cNvSpPr/>
            <p:nvPr/>
          </p:nvSpPr>
          <p:spPr>
            <a:xfrm>
              <a:off x="5422340" y="4176088"/>
              <a:ext cx="861133" cy="646331"/>
            </a:xfrm>
            <a:prstGeom prst="rect">
              <a:avLst/>
            </a:prstGeom>
          </p:spPr>
          <p:txBody>
            <a:bodyPr wrap="none">
              <a:spAutoFit/>
            </a:bodyPr>
            <a:lstStyle/>
            <a:p>
              <a:pPr lvl="0" algn="ctr">
                <a:defRPr/>
              </a:pPr>
              <a:r>
                <a:rPr lang="es-ES" sz="900" kern="0" dirty="0">
                  <a:solidFill>
                    <a:srgbClr val="FFFFFF"/>
                  </a:solidFill>
                </a:rPr>
                <a:t>Azure </a:t>
              </a:r>
              <a:endParaRPr lang="es-ES" sz="900" kern="0" dirty="0" smtClean="0">
                <a:solidFill>
                  <a:srgbClr val="FFFFFF"/>
                </a:solidFill>
              </a:endParaRPr>
            </a:p>
            <a:p>
              <a:pPr lvl="0" algn="ctr">
                <a:defRPr/>
              </a:pPr>
              <a:r>
                <a:rPr lang="es-ES" sz="900" kern="0" dirty="0" smtClean="0">
                  <a:solidFill>
                    <a:srgbClr val="FFFFFF"/>
                  </a:solidFill>
                </a:rPr>
                <a:t>Redis </a:t>
              </a:r>
              <a:r>
                <a:rPr lang="es-ES" sz="900" kern="0" dirty="0">
                  <a:solidFill>
                    <a:srgbClr val="FFFFFF"/>
                  </a:solidFill>
                </a:rPr>
                <a:t>cache, </a:t>
              </a:r>
              <a:endParaRPr lang="es-ES" sz="900" kern="0" dirty="0" smtClean="0">
                <a:solidFill>
                  <a:srgbClr val="FFFFFF"/>
                </a:solidFill>
              </a:endParaRPr>
            </a:p>
            <a:p>
              <a:pPr lvl="0" algn="ctr">
                <a:defRPr/>
              </a:pPr>
              <a:r>
                <a:rPr lang="es-ES" sz="900" kern="0" dirty="0" smtClean="0">
                  <a:solidFill>
                    <a:srgbClr val="FFFFFF"/>
                  </a:solidFill>
                </a:rPr>
                <a:t>DocumentDB</a:t>
              </a:r>
            </a:p>
            <a:p>
              <a:pPr lvl="0" algn="ctr">
                <a:defRPr/>
              </a:pPr>
              <a:r>
                <a:rPr lang="es-ES" sz="900" kern="0" dirty="0" smtClean="0">
                  <a:solidFill>
                    <a:srgbClr val="FFFFFF"/>
                  </a:solidFill>
                </a:rPr>
                <a:t>SB, …</a:t>
              </a:r>
              <a:endParaRPr lang="en-US" sz="900" kern="0" dirty="0">
                <a:solidFill>
                  <a:srgbClr val="FFFFFF"/>
                </a:solidFill>
              </a:endParaRPr>
            </a:p>
          </p:txBody>
        </p:sp>
      </p:grpSp>
    </p:spTree>
    <p:extLst>
      <p:ext uri="{BB962C8B-B14F-4D97-AF65-F5344CB8AC3E}">
        <p14:creationId xmlns:p14="http://schemas.microsoft.com/office/powerpoint/2010/main" val="97213316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p:cNvSpPr/>
          <p:nvPr/>
        </p:nvSpPr>
        <p:spPr bwMode="auto">
          <a:xfrm>
            <a:off x="6506" y="2087275"/>
            <a:ext cx="12192000" cy="4770255"/>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Oval 1"/>
          <p:cNvSpPr/>
          <p:nvPr/>
        </p:nvSpPr>
        <p:spPr>
          <a:xfrm>
            <a:off x="4437282" y="2897577"/>
            <a:ext cx="3240000" cy="3240000"/>
          </a:xfrm>
          <a:prstGeom prst="ellipse">
            <a:avLst/>
          </a:prstGeom>
          <a:noFill/>
          <a:ln w="12700" cap="rnd" cmpd="sng">
            <a:solidFill>
              <a:schemeClr val="tx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23" name="Oval 16"/>
          <p:cNvSpPr/>
          <p:nvPr/>
        </p:nvSpPr>
        <p:spPr>
          <a:xfrm>
            <a:off x="3547066" y="3377508"/>
            <a:ext cx="1558635" cy="1534225"/>
          </a:xfrm>
          <a:prstGeom prst="ellipse">
            <a:avLst/>
          </a:prstGeom>
          <a:solidFill>
            <a:srgbClr val="B957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smtClean="0"/>
              <a:t>Universal</a:t>
            </a:r>
          </a:p>
          <a:p>
            <a:pPr algn="ctr"/>
            <a:r>
              <a:rPr lang="es-ES" sz="1400" smtClean="0"/>
              <a:t>Windows </a:t>
            </a:r>
            <a:r>
              <a:rPr lang="es-ES" sz="1400" dirty="0" smtClean="0"/>
              <a:t>Apps</a:t>
            </a:r>
            <a:endParaRPr lang="en-US" sz="1400" dirty="0"/>
          </a:p>
        </p:txBody>
      </p:sp>
      <p:sp>
        <p:nvSpPr>
          <p:cNvPr id="24" name="Oval 16"/>
          <p:cNvSpPr/>
          <p:nvPr/>
        </p:nvSpPr>
        <p:spPr>
          <a:xfrm>
            <a:off x="6401396" y="2552020"/>
            <a:ext cx="1316764" cy="131472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t>VS Tooling for Cordova</a:t>
            </a:r>
            <a:endParaRPr lang="en-US" sz="1100" dirty="0"/>
          </a:p>
        </p:txBody>
      </p:sp>
      <p:sp>
        <p:nvSpPr>
          <p:cNvPr id="25" name="Oval 16"/>
          <p:cNvSpPr/>
          <p:nvPr/>
        </p:nvSpPr>
        <p:spPr>
          <a:xfrm>
            <a:off x="4731560" y="2216164"/>
            <a:ext cx="1547202" cy="15369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Xamarin</a:t>
            </a:r>
            <a:endParaRPr lang="en-US" sz="1600" dirty="0"/>
          </a:p>
        </p:txBody>
      </p:sp>
      <p:sp>
        <p:nvSpPr>
          <p:cNvPr id="31" name="CuadroTexto 30"/>
          <p:cNvSpPr txBox="1"/>
          <p:nvPr/>
        </p:nvSpPr>
        <p:spPr>
          <a:xfrm>
            <a:off x="4780820" y="5747251"/>
            <a:ext cx="2603598" cy="794064"/>
          </a:xfrm>
          <a:prstGeom prst="rect">
            <a:avLst/>
          </a:prstGeom>
          <a:solidFill>
            <a:schemeClr val="accent5"/>
          </a:solidFill>
        </p:spPr>
        <p:txBody>
          <a:bodyPr wrap="none" lIns="182880" tIns="146304" rIns="182880" bIns="146304" rtlCol="0">
            <a:spAutoFit/>
          </a:bodyPr>
          <a:lstStyle/>
          <a:p>
            <a:pPr>
              <a:lnSpc>
                <a:spcPct val="90000"/>
              </a:lnSpc>
            </a:pPr>
            <a:r>
              <a:rPr lang="es-ES" sz="3600" dirty="0" smtClean="0">
                <a:solidFill>
                  <a:schemeClr val="bg1"/>
                </a:solidFill>
                <a:latin typeface="+mj-lt"/>
              </a:rPr>
              <a:t>Mobile First</a:t>
            </a:r>
            <a:endParaRPr lang="en-US" sz="3600" dirty="0" smtClean="0">
              <a:solidFill>
                <a:schemeClr val="bg1"/>
              </a:solidFill>
              <a:latin typeface="+mj-lt"/>
            </a:endParaRPr>
          </a:p>
        </p:txBody>
      </p:sp>
      <p:sp>
        <p:nvSpPr>
          <p:cNvPr id="9" name="Título 8"/>
          <p:cNvSpPr>
            <a:spLocks noGrp="1"/>
          </p:cNvSpPr>
          <p:nvPr>
            <p:ph type="title"/>
          </p:nvPr>
        </p:nvSpPr>
        <p:spPr/>
        <p:txBody>
          <a:bodyPr/>
          <a:lstStyle/>
          <a:p>
            <a:r>
              <a:rPr lang="es-ES" dirty="0" smtClean="0"/>
              <a:t>Focus areas for Demo Apps</a:t>
            </a:r>
            <a:endParaRPr lang="en-US" dirty="0"/>
          </a:p>
        </p:txBody>
      </p:sp>
      <p:sp>
        <p:nvSpPr>
          <p:cNvPr id="10" name="Marcador de texto 9"/>
          <p:cNvSpPr>
            <a:spLocks noGrp="1"/>
          </p:cNvSpPr>
          <p:nvPr>
            <p:ph type="body" sz="quarter" idx="10"/>
          </p:nvPr>
        </p:nvSpPr>
        <p:spPr>
          <a:xfrm>
            <a:off x="269239" y="1189177"/>
            <a:ext cx="11653523" cy="727645"/>
          </a:xfrm>
        </p:spPr>
        <p:txBody>
          <a:bodyPr/>
          <a:lstStyle/>
          <a:p>
            <a:r>
              <a:rPr lang="es-ES" dirty="0" smtClean="0"/>
              <a:t>Mobile </a:t>
            </a:r>
            <a:r>
              <a:rPr lang="es-ES" dirty="0"/>
              <a:t>F</a:t>
            </a:r>
            <a:r>
              <a:rPr lang="es-ES" dirty="0" smtClean="0"/>
              <a:t>irst</a:t>
            </a:r>
            <a:endParaRPr lang="en-US" dirty="0"/>
          </a:p>
        </p:txBody>
      </p:sp>
      <p:grpSp>
        <p:nvGrpSpPr>
          <p:cNvPr id="8" name="Grupo 7"/>
          <p:cNvGrpSpPr/>
          <p:nvPr/>
        </p:nvGrpSpPr>
        <p:grpSpPr>
          <a:xfrm>
            <a:off x="4926961" y="4724710"/>
            <a:ext cx="1796909" cy="800857"/>
            <a:chOff x="1417985" y="5267426"/>
            <a:chExt cx="2114610" cy="1086872"/>
          </a:xfrm>
        </p:grpSpPr>
        <p:pic>
          <p:nvPicPr>
            <p:cNvPr id="6" name="Imagen 5"/>
            <p:cNvPicPr>
              <a:picLocks noChangeAspect="1"/>
            </p:cNvPicPr>
            <p:nvPr/>
          </p:nvPicPr>
          <p:blipFill>
            <a:blip r:embed="rId3"/>
            <a:stretch>
              <a:fillRect/>
            </a:stretch>
          </p:blipFill>
          <p:spPr>
            <a:xfrm>
              <a:off x="2229788" y="5267426"/>
              <a:ext cx="567064" cy="1080319"/>
            </a:xfrm>
            <a:prstGeom prst="rect">
              <a:avLst/>
            </a:prstGeom>
          </p:spPr>
        </p:pic>
        <p:pic>
          <p:nvPicPr>
            <p:cNvPr id="7" name="Imagen 6"/>
            <p:cNvPicPr>
              <a:picLocks noChangeAspect="1"/>
            </p:cNvPicPr>
            <p:nvPr/>
          </p:nvPicPr>
          <p:blipFill>
            <a:blip r:embed="rId4"/>
            <a:stretch>
              <a:fillRect/>
            </a:stretch>
          </p:blipFill>
          <p:spPr>
            <a:xfrm>
              <a:off x="3020339" y="5267426"/>
              <a:ext cx="512256" cy="1086872"/>
            </a:xfrm>
            <a:prstGeom prst="rect">
              <a:avLst/>
            </a:prstGeom>
          </p:spPr>
        </p:pic>
        <p:pic>
          <p:nvPicPr>
            <p:cNvPr id="5" name="Imagen 4"/>
            <p:cNvPicPr>
              <a:picLocks noChangeAspect="1"/>
            </p:cNvPicPr>
            <p:nvPr/>
          </p:nvPicPr>
          <p:blipFill>
            <a:blip r:embed="rId5"/>
            <a:stretch>
              <a:fillRect/>
            </a:stretch>
          </p:blipFill>
          <p:spPr>
            <a:xfrm>
              <a:off x="1417985" y="5267426"/>
              <a:ext cx="587316" cy="1080319"/>
            </a:xfrm>
            <a:prstGeom prst="rect">
              <a:avLst/>
            </a:prstGeom>
          </p:spPr>
        </p:pic>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435528" y="5485010"/>
              <a:ext cx="468000" cy="541082"/>
            </a:xfrm>
            <a:prstGeom prst="rect">
              <a:avLst/>
            </a:prstGeom>
          </p:spPr>
        </p:pic>
        <p:pic>
          <p:nvPicPr>
            <p:cNvPr id="17" name="Picture 16"/>
            <p:cNvPicPr>
              <a:picLocks noChangeAspect="1"/>
            </p:cNvPicPr>
            <p:nvPr/>
          </p:nvPicPr>
          <p:blipFill>
            <a:blip r:embed="rId7" cstate="print">
              <a:duotone>
                <a:srgbClr val="55C5E9">
                  <a:shade val="45000"/>
                  <a:satMod val="135000"/>
                </a:srgbClr>
                <a:prstClr val="white"/>
              </a:duotone>
              <a:extLst>
                <a:ext uri="{28A0092B-C50C-407E-A947-70E740481C1C}">
                  <a14:useLocalDpi xmlns:a14="http://schemas.microsoft.com/office/drawing/2010/main" val="0"/>
                </a:ext>
              </a:extLst>
            </a:blip>
            <a:stretch>
              <a:fillRect/>
            </a:stretch>
          </p:blipFill>
          <p:spPr>
            <a:xfrm>
              <a:off x="3146793" y="5604603"/>
              <a:ext cx="252000" cy="301896"/>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68987" y="5604603"/>
              <a:ext cx="288000" cy="342433"/>
            </a:xfrm>
            <a:prstGeom prst="rect">
              <a:avLst/>
            </a:prstGeom>
          </p:spPr>
        </p:pic>
      </p:grpSp>
      <p:grpSp>
        <p:nvGrpSpPr>
          <p:cNvPr id="3" name="Group 2"/>
          <p:cNvGrpSpPr/>
          <p:nvPr/>
        </p:nvGrpSpPr>
        <p:grpSpPr>
          <a:xfrm>
            <a:off x="7263276" y="4663476"/>
            <a:ext cx="1017922" cy="871682"/>
            <a:chOff x="7204397" y="4624694"/>
            <a:chExt cx="1017922" cy="871682"/>
          </a:xfrm>
        </p:grpSpPr>
        <p:sp>
          <p:nvSpPr>
            <p:cNvPr id="21" name="Oval 16"/>
            <p:cNvSpPr/>
            <p:nvPr/>
          </p:nvSpPr>
          <p:spPr>
            <a:xfrm>
              <a:off x="7271043" y="4624694"/>
              <a:ext cx="870797" cy="871682"/>
            </a:xfrm>
            <a:prstGeom prst="ellipse">
              <a:avLst/>
            </a:prstGeom>
            <a:solidFill>
              <a:srgbClr val="3DD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 name="Rectangle 1"/>
            <p:cNvSpPr/>
            <p:nvPr/>
          </p:nvSpPr>
          <p:spPr>
            <a:xfrm>
              <a:off x="7204397" y="4749268"/>
              <a:ext cx="1017922" cy="677108"/>
            </a:xfrm>
            <a:prstGeom prst="rect">
              <a:avLst/>
            </a:prstGeom>
          </p:spPr>
          <p:txBody>
            <a:bodyPr wrap="square">
              <a:spAutoFit/>
            </a:bodyPr>
            <a:lstStyle/>
            <a:p>
              <a:pPr algn="ctr"/>
              <a:r>
                <a:rPr lang="es-ES" sz="1400" dirty="0">
                  <a:solidFill>
                    <a:schemeClr val="bg1"/>
                  </a:solidFill>
                </a:rPr>
                <a:t>.NET </a:t>
              </a:r>
              <a:endParaRPr lang="es-ES" sz="1400" dirty="0" smtClean="0">
                <a:solidFill>
                  <a:schemeClr val="bg1"/>
                </a:solidFill>
              </a:endParaRPr>
            </a:p>
            <a:p>
              <a:pPr algn="ctr"/>
              <a:r>
                <a:rPr lang="es-ES" sz="800" dirty="0" smtClean="0">
                  <a:solidFill>
                    <a:schemeClr val="bg1"/>
                  </a:solidFill>
                </a:rPr>
                <a:t>Micro </a:t>
              </a:r>
              <a:r>
                <a:rPr lang="es-ES" sz="800" dirty="0">
                  <a:solidFill>
                    <a:schemeClr val="bg1"/>
                  </a:solidFill>
                </a:rPr>
                <a:t>Framework</a:t>
              </a:r>
            </a:p>
            <a:p>
              <a:pPr algn="ctr"/>
              <a:r>
                <a:rPr lang="es-ES" sz="800" dirty="0">
                  <a:solidFill>
                    <a:schemeClr val="bg1"/>
                  </a:solidFill>
                </a:rPr>
                <a:t>and </a:t>
              </a:r>
              <a:r>
                <a:rPr lang="es-ES" sz="800" dirty="0" err="1" smtClean="0">
                  <a:solidFill>
                    <a:schemeClr val="bg1"/>
                  </a:solidFill>
                </a:rPr>
                <a:t>embedded</a:t>
              </a:r>
              <a:endParaRPr lang="es-ES" sz="800" dirty="0" smtClean="0">
                <a:solidFill>
                  <a:schemeClr val="bg1"/>
                </a:solidFill>
              </a:endParaRPr>
            </a:p>
            <a:p>
              <a:pPr algn="ctr"/>
              <a:r>
                <a:rPr lang="es-ES" sz="800" dirty="0" smtClean="0">
                  <a:solidFill>
                    <a:schemeClr val="bg1"/>
                  </a:solidFill>
                </a:rPr>
                <a:t>systems</a:t>
              </a:r>
              <a:endParaRPr lang="en-US" sz="800" dirty="0">
                <a:solidFill>
                  <a:schemeClr val="bg1"/>
                </a:solidFill>
              </a:endParaRPr>
            </a:p>
          </p:txBody>
        </p:sp>
      </p:grpSp>
      <p:pic>
        <p:nvPicPr>
          <p:cNvPr id="22" name="Picture 21"/>
          <p:cNvPicPr>
            <a:picLocks noChangeAspect="1"/>
          </p:cNvPicPr>
          <p:nvPr/>
        </p:nvPicPr>
        <p:blipFill>
          <a:blip r:embed="rId9">
            <a:duotone>
              <a:prstClr val="black"/>
              <a:srgbClr val="B957D2">
                <a:tint val="45000"/>
                <a:satMod val="400000"/>
              </a:srgbClr>
            </a:duotone>
            <a:extLst>
              <a:ext uri="{BEBA8EAE-BF5A-486C-A8C5-ECC9F3942E4B}">
                <a14:imgProps xmlns:a14="http://schemas.microsoft.com/office/drawing/2010/main">
                  <a14:imgLayer r:embed="rId10">
                    <a14:imgEffect>
                      <a14:artisticPhotocopy/>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rot="5400000">
            <a:off x="6563868" y="4680965"/>
            <a:ext cx="866357" cy="866357"/>
          </a:xfrm>
          <a:prstGeom prst="rect">
            <a:avLst/>
          </a:prstGeom>
        </p:spPr>
      </p:pic>
      <p:sp>
        <p:nvSpPr>
          <p:cNvPr id="27" name="Oval 18"/>
          <p:cNvSpPr/>
          <p:nvPr/>
        </p:nvSpPr>
        <p:spPr>
          <a:xfrm>
            <a:off x="7501004" y="4061057"/>
            <a:ext cx="724248" cy="703785"/>
          </a:xfrm>
          <a:prstGeom prst="ellipse">
            <a:avLst/>
          </a:prstGeom>
          <a:solidFill>
            <a:schemeClr val="accent1">
              <a:lumMod val="60000"/>
              <a:lumOff val="4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28" name="Rectangle 27"/>
          <p:cNvSpPr/>
          <p:nvPr/>
        </p:nvSpPr>
        <p:spPr>
          <a:xfrm>
            <a:off x="7427585" y="4193600"/>
            <a:ext cx="871085" cy="415498"/>
          </a:xfrm>
          <a:prstGeom prst="rect">
            <a:avLst/>
          </a:prstGeom>
        </p:spPr>
        <p:txBody>
          <a:bodyPr wrap="square">
            <a:spAutoFit/>
          </a:bodyPr>
          <a:lstStyle/>
          <a:p>
            <a:pPr algn="ctr"/>
            <a:r>
              <a:rPr lang="en-US" sz="700" noProof="1" smtClean="0">
                <a:solidFill>
                  <a:schemeClr val="bg1"/>
                </a:solidFill>
              </a:rPr>
              <a:t>Client Agent of Azure Intelligent Systems Service</a:t>
            </a:r>
            <a:endParaRPr lang="en-US" sz="700" noProof="1">
              <a:solidFill>
                <a:schemeClr val="bg1"/>
              </a:solidFill>
            </a:endParaRPr>
          </a:p>
        </p:txBody>
      </p:sp>
      <p:sp>
        <p:nvSpPr>
          <p:cNvPr id="26" name="Oval 18"/>
          <p:cNvSpPr/>
          <p:nvPr/>
        </p:nvSpPr>
        <p:spPr>
          <a:xfrm>
            <a:off x="4764016" y="3410977"/>
            <a:ext cx="852782" cy="822083"/>
          </a:xfrm>
          <a:prstGeom prst="ellipse">
            <a:avLst/>
          </a:prstGeom>
          <a:solidFill>
            <a:schemeClr val="accent1">
              <a:lumMod val="60000"/>
              <a:lumOff val="4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30" name="Rectangle 29"/>
          <p:cNvSpPr/>
          <p:nvPr/>
        </p:nvSpPr>
        <p:spPr>
          <a:xfrm>
            <a:off x="4764017" y="3577597"/>
            <a:ext cx="852782" cy="415498"/>
          </a:xfrm>
          <a:prstGeom prst="rect">
            <a:avLst/>
          </a:prstGeom>
        </p:spPr>
        <p:txBody>
          <a:bodyPr wrap="square">
            <a:spAutoFit/>
          </a:bodyPr>
          <a:lstStyle/>
          <a:p>
            <a:pPr algn="ctr"/>
            <a:r>
              <a:rPr lang="en-US" sz="1400" noProof="1" smtClean="0">
                <a:solidFill>
                  <a:schemeClr val="bg1"/>
                </a:solidFill>
              </a:rPr>
              <a:t>C++</a:t>
            </a:r>
          </a:p>
          <a:p>
            <a:pPr algn="ctr"/>
            <a:r>
              <a:rPr lang="en-GB" sz="700" noProof="1" smtClean="0">
                <a:solidFill>
                  <a:schemeClr val="bg1"/>
                </a:solidFill>
              </a:rPr>
              <a:t>Portable library</a:t>
            </a:r>
            <a:endParaRPr lang="en-US" sz="700" noProof="1">
              <a:solidFill>
                <a:schemeClr val="bg1"/>
              </a:solidFill>
            </a:endParaRPr>
          </a:p>
        </p:txBody>
      </p:sp>
    </p:spTree>
    <p:extLst>
      <p:ext uri="{BB962C8B-B14F-4D97-AF65-F5344CB8AC3E}">
        <p14:creationId xmlns:p14="http://schemas.microsoft.com/office/powerpoint/2010/main" val="340233994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b="5024"/>
          <a:stretch/>
        </p:blipFill>
        <p:spPr>
          <a:xfrm>
            <a:off x="0" y="-45398"/>
            <a:ext cx="12192000" cy="6898780"/>
          </a:xfrm>
          <a:prstGeom prst="rect">
            <a:avLst/>
          </a:prstGeom>
        </p:spPr>
      </p:pic>
    </p:spTree>
    <p:extLst>
      <p:ext uri="{BB962C8B-B14F-4D97-AF65-F5344CB8AC3E}">
        <p14:creationId xmlns:p14="http://schemas.microsoft.com/office/powerpoint/2010/main" val="895742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606" y="202463"/>
            <a:ext cx="4401717" cy="1658198"/>
          </a:xfrm>
        </p:spPr>
        <p:txBody>
          <a:bodyPr/>
          <a:lstStyle/>
          <a:p>
            <a:r>
              <a:rPr lang="es-ES" dirty="0" smtClean="0"/>
              <a:t>Suite of apps</a:t>
            </a:r>
            <a:endParaRPr lang="en-US" dirty="0"/>
          </a:p>
        </p:txBody>
      </p:sp>
      <p:sp>
        <p:nvSpPr>
          <p:cNvPr id="10" name="Marcador de contenido 9"/>
          <p:cNvSpPr>
            <a:spLocks noGrp="1"/>
          </p:cNvSpPr>
          <p:nvPr>
            <p:ph idx="1"/>
          </p:nvPr>
        </p:nvSpPr>
        <p:spPr>
          <a:xfrm>
            <a:off x="657606" y="1679813"/>
            <a:ext cx="11170084" cy="1571779"/>
          </a:xfrm>
        </p:spPr>
        <p:txBody>
          <a:bodyPr/>
          <a:lstStyle/>
          <a:p>
            <a:r>
              <a:rPr lang="en-US" dirty="0"/>
              <a:t>MyShuttle is a B2B highly scalable multitenant SaaS solution that targets corporate scenarios in which carrier companies offer transport services to enterprise customers</a:t>
            </a:r>
          </a:p>
        </p:txBody>
      </p:sp>
      <p:sp>
        <p:nvSpPr>
          <p:cNvPr id="27" name="Text Placeholder 3"/>
          <p:cNvSpPr txBox="1">
            <a:spLocks/>
          </p:cNvSpPr>
          <p:nvPr/>
        </p:nvSpPr>
        <p:spPr>
          <a:xfrm>
            <a:off x="4435429" y="4392074"/>
            <a:ext cx="3420000" cy="1709818"/>
          </a:xfrm>
          <a:prstGeom prst="rect">
            <a:avLst/>
          </a:prstGeom>
          <a:solidFill>
            <a:srgbClr val="D1D3D4"/>
          </a:solidFill>
        </p:spPr>
        <p:txBody>
          <a:bodyPr vert="horz" wrap="square" lIns="146260" tIns="146304" rIns="146260" bIns="146304" rtlCol="0" anchor="b">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bg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bg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1224"/>
              </a:spcBef>
              <a:spcAft>
                <a:spcPts val="0"/>
              </a:spcAft>
              <a:buClr>
                <a:srgbClr val="000000"/>
              </a:buClr>
              <a:buSzPct val="90000"/>
              <a:buFont typeface="Wingdings" pitchFamily="2" charset="2"/>
              <a:buNone/>
              <a:tabLst/>
              <a:defRPr/>
            </a:pPr>
            <a:r>
              <a:rPr kumimoji="0" lang="en-US" sz="4000" b="1" i="0" u="none" strike="noStrike" kern="1200" cap="none" spc="0" normalizeH="0" baseline="0" noProof="0" dirty="0" smtClean="0">
                <a:ln>
                  <a:noFill/>
                </a:ln>
                <a:effectLst/>
                <a:uLnTx/>
                <a:uFillTx/>
                <a:latin typeface="Segoe UI" panose="020B0502040204020203" pitchFamily="34" charset="0"/>
                <a:cs typeface="Segoe UI" panose="020B0502040204020203" pitchFamily="34" charset="0"/>
              </a:rPr>
              <a:t>My</a:t>
            </a:r>
            <a:r>
              <a:rPr lang="en-US" b="1" dirty="0" smtClean="0">
                <a:latin typeface="Segoe UI" panose="020B0502040204020203" pitchFamily="34" charset="0"/>
                <a:cs typeface="Segoe UI" panose="020B0502040204020203" pitchFamily="34" charset="0"/>
              </a:rPr>
              <a:t>Shuttle</a:t>
            </a:r>
          </a:p>
          <a:p>
            <a:pPr marL="0" marR="0" lvl="0" indent="0" algn="ctr" defTabSz="932468" rtl="0" eaLnBrk="1" fontAlgn="auto" latinLnBrk="0" hangingPunct="1">
              <a:lnSpc>
                <a:spcPct val="90000"/>
              </a:lnSpc>
              <a:spcBef>
                <a:spcPts val="1224"/>
              </a:spcBef>
              <a:spcAft>
                <a:spcPts val="0"/>
              </a:spcAft>
              <a:buClr>
                <a:srgbClr val="000000"/>
              </a:buClr>
              <a:buSzPct val="90000"/>
              <a:buFont typeface="Wingdings" pitchFamily="2" charset="2"/>
              <a:buNone/>
              <a:tabLst/>
              <a:defRPr/>
            </a:pPr>
            <a:r>
              <a:rPr lang="en-US" sz="2800" dirty="0" smtClean="0">
                <a:latin typeface="Segoe UI Light"/>
              </a:rPr>
              <a:t>B2B Hub/marketplace</a:t>
            </a:r>
          </a:p>
        </p:txBody>
      </p:sp>
      <p:grpSp>
        <p:nvGrpSpPr>
          <p:cNvPr id="39" name="Grupo 38"/>
          <p:cNvGrpSpPr/>
          <p:nvPr/>
        </p:nvGrpSpPr>
        <p:grpSpPr>
          <a:xfrm>
            <a:off x="7185300" y="3544761"/>
            <a:ext cx="4346046" cy="2557131"/>
            <a:chOff x="7185300" y="3983017"/>
            <a:chExt cx="4346046" cy="2557131"/>
          </a:xfrm>
        </p:grpSpPr>
        <p:sp>
          <p:nvSpPr>
            <p:cNvPr id="28" name="Text Placeholder 4"/>
            <p:cNvSpPr txBox="1">
              <a:spLocks/>
            </p:cNvSpPr>
            <p:nvPr/>
          </p:nvSpPr>
          <p:spPr>
            <a:xfrm>
              <a:off x="8110206" y="4830330"/>
              <a:ext cx="3420000" cy="1709818"/>
            </a:xfrm>
            <a:prstGeom prst="rect">
              <a:avLst/>
            </a:prstGeom>
            <a:solidFill>
              <a:schemeClr val="accent2"/>
            </a:solidFill>
          </p:spPr>
          <p:txBody>
            <a:bodyPr vert="horz" wrap="square" lIns="146260" tIns="146304" rIns="146260" bIns="146304" rtlCol="0" anchor="b">
              <a:noAutofit/>
            </a:bodyPr>
            <a:lstStyle>
              <a:defPPr>
                <a:defRPr lang="es-ES"/>
              </a:defPPr>
              <a:lvl1pPr marR="0" lvl="0" indent="0" defTabSz="932468" fontAlgn="auto">
                <a:lnSpc>
                  <a:spcPct val="90000"/>
                </a:lnSpc>
                <a:spcBef>
                  <a:spcPts val="1224"/>
                </a:spcBef>
                <a:spcAft>
                  <a:spcPts val="0"/>
                </a:spcAft>
                <a:buClr>
                  <a:srgbClr val="000000"/>
                </a:buClr>
                <a:buSzPct val="90000"/>
                <a:buFont typeface="Wingdings" pitchFamily="2" charset="2"/>
                <a:buNone/>
                <a:tabLst/>
                <a:defRPr kumimoji="0" sz="4000" b="0" i="0" u="none" strike="noStrike" cap="none" spc="0" normalizeH="0" baseline="0">
                  <a:ln>
                    <a:noFill/>
                  </a:ln>
                  <a:solidFill>
                    <a:srgbClr val="000000"/>
                  </a:solidFill>
                  <a:effectLst/>
                  <a:uLnTx/>
                  <a:uFillTx/>
                  <a:latin typeface="Segoe UI Light"/>
                </a:defRPr>
              </a:lvl1pPr>
              <a:lvl2pPr marL="0" marR="0" indent="0" defTabSz="932468" fontAlgn="auto">
                <a:lnSpc>
                  <a:spcPct val="90000"/>
                </a:lnSpc>
                <a:spcBef>
                  <a:spcPts val="1080"/>
                </a:spcBef>
                <a:spcAft>
                  <a:spcPts val="0"/>
                </a:spcAft>
                <a:buClrTx/>
                <a:buSzPct val="90000"/>
                <a:buFont typeface="Arial" pitchFamily="34" charset="0"/>
                <a:buNone/>
                <a:tabLst/>
                <a:defRPr sz="2000" spc="0" baseline="0"/>
              </a:lvl2pPr>
              <a:lvl3pPr marL="231707" marR="0" indent="0" defTabSz="932468" fontAlgn="auto">
                <a:lnSpc>
                  <a:spcPct val="90000"/>
                </a:lnSpc>
                <a:spcBef>
                  <a:spcPct val="20000"/>
                </a:spcBef>
                <a:spcAft>
                  <a:spcPts val="0"/>
                </a:spcAft>
                <a:buClrTx/>
                <a:buSzPct val="90000"/>
                <a:buFont typeface="Arial" pitchFamily="34" charset="0"/>
                <a:buNone/>
                <a:tabLst/>
                <a:defRPr sz="2000" spc="0" baseline="0"/>
              </a:lvl3pPr>
              <a:lvl4pPr marL="460239" marR="0" indent="0" defTabSz="932468" fontAlgn="auto">
                <a:lnSpc>
                  <a:spcPct val="90000"/>
                </a:lnSpc>
                <a:spcBef>
                  <a:spcPct val="20000"/>
                </a:spcBef>
                <a:spcAft>
                  <a:spcPts val="0"/>
                </a:spcAft>
                <a:buClrTx/>
                <a:buSzPct val="90000"/>
                <a:buFont typeface="Arial" pitchFamily="34" charset="0"/>
                <a:buNone/>
                <a:tabLst/>
                <a:defRPr spc="0" baseline="0"/>
              </a:lvl4pPr>
              <a:lvl5pPr marL="685598" marR="0" indent="0" defTabSz="932468" fontAlgn="auto">
                <a:lnSpc>
                  <a:spcPct val="90000"/>
                </a:lnSpc>
                <a:spcBef>
                  <a:spcPct val="20000"/>
                </a:spcBef>
                <a:spcAft>
                  <a:spcPts val="0"/>
                </a:spcAft>
                <a:buClrTx/>
                <a:buSzPct val="90000"/>
                <a:buFont typeface="Arial" pitchFamily="34" charset="0"/>
                <a:buNone/>
                <a:tabLst/>
                <a:defRPr spc="0" baseline="0"/>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r>
                <a:rPr lang="en-US" sz="2800" dirty="0" smtClean="0"/>
                <a:t>Enterprise customers/ employees</a:t>
              </a:r>
              <a:endParaRPr lang="en-US" sz="2800" dirty="0"/>
            </a:p>
          </p:txBody>
        </p:sp>
        <p:sp>
          <p:nvSpPr>
            <p:cNvPr id="42" name="Curved Right Arrow 41"/>
            <p:cNvSpPr/>
            <p:nvPr/>
          </p:nvSpPr>
          <p:spPr>
            <a:xfrm rot="5400000">
              <a:off x="7445322" y="3722995"/>
              <a:ext cx="848089" cy="1368134"/>
            </a:xfrm>
            <a:prstGeom prst="curvedRightArrow">
              <a:avLst/>
            </a:prstGeom>
            <a:solidFill>
              <a:schemeClr val="accent2"/>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pic>
          <p:nvPicPr>
            <p:cNvPr id="21" name="Imagen 20"/>
            <p:cNvPicPr>
              <a:picLocks noChangeAspect="1"/>
            </p:cNvPicPr>
            <p:nvPr/>
          </p:nvPicPr>
          <p:blipFill>
            <a:blip r:embed="rId3"/>
            <a:stretch>
              <a:fillRect/>
            </a:stretch>
          </p:blipFill>
          <p:spPr>
            <a:xfrm>
              <a:off x="9335346" y="4184675"/>
              <a:ext cx="2196000" cy="2266677"/>
            </a:xfrm>
            <a:prstGeom prst="rect">
              <a:avLst/>
            </a:prstGeom>
          </p:spPr>
        </p:pic>
      </p:grpSp>
      <p:grpSp>
        <p:nvGrpSpPr>
          <p:cNvPr id="37" name="Grupo 36"/>
          <p:cNvGrpSpPr/>
          <p:nvPr/>
        </p:nvGrpSpPr>
        <p:grpSpPr>
          <a:xfrm>
            <a:off x="760651" y="3568093"/>
            <a:ext cx="4076298" cy="2533799"/>
            <a:chOff x="760651" y="4006349"/>
            <a:chExt cx="4076298" cy="2533799"/>
          </a:xfrm>
        </p:grpSpPr>
        <p:sp>
          <p:nvSpPr>
            <p:cNvPr id="33" name="Text Placeholder 4"/>
            <p:cNvSpPr txBox="1">
              <a:spLocks/>
            </p:cNvSpPr>
            <p:nvPr/>
          </p:nvSpPr>
          <p:spPr>
            <a:xfrm>
              <a:off x="760651" y="4830330"/>
              <a:ext cx="3420000" cy="1709818"/>
            </a:xfrm>
            <a:prstGeom prst="rect">
              <a:avLst/>
            </a:prstGeom>
            <a:solidFill>
              <a:schemeClr val="accent1"/>
            </a:solidFill>
            <a:ln>
              <a:noFill/>
            </a:ln>
          </p:spPr>
          <p:txBody>
            <a:bodyPr vert="horz" wrap="square" lIns="146260" tIns="146304" rIns="146260" bIns="146304" rtlCol="0" anchor="b">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tx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tx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0"/>
                </a:spcBef>
                <a:spcAft>
                  <a:spcPts val="0"/>
                </a:spcAft>
                <a:buClr>
                  <a:srgbClr val="000000"/>
                </a:buClr>
                <a:buSzPct val="90000"/>
                <a:buFont typeface="Wingdings" pitchFamily="2" charset="2"/>
                <a:buNone/>
                <a:tabLst/>
                <a:defRPr/>
              </a:pPr>
              <a:r>
                <a:rPr lang="en-US" sz="2800" dirty="0" smtClean="0">
                  <a:solidFill>
                    <a:srgbClr val="000000"/>
                  </a:solidFill>
                  <a:latin typeface="Segoe UI Light"/>
                </a:rPr>
                <a:t>Carrier </a:t>
              </a:r>
              <a:r>
                <a:rPr lang="en-US" sz="2800" dirty="0">
                  <a:solidFill>
                    <a:srgbClr val="000000"/>
                  </a:solidFill>
                  <a:latin typeface="Segoe UI Light"/>
                </a:rPr>
                <a:t>C</a:t>
              </a:r>
              <a:r>
                <a:rPr lang="en-US" sz="2800" dirty="0" smtClean="0">
                  <a:solidFill>
                    <a:srgbClr val="000000"/>
                  </a:solidFill>
                  <a:latin typeface="Segoe UI Light"/>
                </a:rPr>
                <a:t>ompanies</a:t>
              </a:r>
              <a:endParaRPr kumimoji="0" lang="en-US" sz="2800" b="0" i="0" u="none" strike="noStrike" kern="1200" cap="none" spc="0" normalizeH="0" baseline="0" noProof="0" dirty="0">
                <a:ln>
                  <a:noFill/>
                </a:ln>
                <a:solidFill>
                  <a:srgbClr val="000000"/>
                </a:solidFill>
                <a:effectLst/>
                <a:uLnTx/>
                <a:uFillTx/>
                <a:latin typeface="Segoe UI Light"/>
              </a:endParaRPr>
            </a:p>
          </p:txBody>
        </p:sp>
        <p:sp>
          <p:nvSpPr>
            <p:cNvPr id="40" name="Curved Down Arrow 39"/>
            <p:cNvSpPr/>
            <p:nvPr/>
          </p:nvSpPr>
          <p:spPr>
            <a:xfrm>
              <a:off x="3380382" y="4006349"/>
              <a:ext cx="1456567" cy="825387"/>
            </a:xfrm>
            <a:prstGeom prst="curvedDownArrow">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pic>
          <p:nvPicPr>
            <p:cNvPr id="35" name="Imagen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219" y="4360056"/>
              <a:ext cx="1428750" cy="1428750"/>
            </a:xfrm>
            <a:prstGeom prst="rect">
              <a:avLst/>
            </a:prstGeom>
          </p:spPr>
        </p:pic>
      </p:grpSp>
      <p:sp>
        <p:nvSpPr>
          <p:cNvPr id="3" name="CuadroTexto 2"/>
          <p:cNvSpPr txBox="1"/>
          <p:nvPr/>
        </p:nvSpPr>
        <p:spPr>
          <a:xfrm>
            <a:off x="676656" y="4844160"/>
            <a:ext cx="3886552" cy="1400383"/>
          </a:xfrm>
          <a:prstGeom prst="rect">
            <a:avLst/>
          </a:prstGeom>
          <a:noFill/>
        </p:spPr>
        <p:txBody>
          <a:bodyPr wrap="square" rtlCol="0">
            <a:spAutoFit/>
          </a:bodyPr>
          <a:lstStyle/>
          <a:p>
            <a:pPr marL="342900" indent="-342900">
              <a:buFont typeface="+mj-lt"/>
              <a:buAutoNum type="arabicPeriod"/>
            </a:pPr>
            <a:r>
              <a:rPr lang="en-US" sz="1700" dirty="0" smtClean="0"/>
              <a:t>Agreement and carrier registration</a:t>
            </a:r>
          </a:p>
          <a:p>
            <a:pPr marL="342900" indent="-342900">
              <a:buFont typeface="+mj-lt"/>
              <a:buAutoNum type="arabicPeriod"/>
            </a:pPr>
            <a:r>
              <a:rPr lang="en-US" sz="1700" dirty="0" smtClean="0"/>
              <a:t>Provide Service thru vehicle driver app</a:t>
            </a:r>
          </a:p>
          <a:p>
            <a:pPr marL="342900" indent="-342900">
              <a:buFont typeface="+mj-lt"/>
              <a:buAutoNum type="arabicPeriod"/>
            </a:pPr>
            <a:r>
              <a:rPr lang="en-US" sz="1700" dirty="0" smtClean="0"/>
              <a:t>Vehicle fleet analysis</a:t>
            </a:r>
          </a:p>
          <a:p>
            <a:pPr marL="342900" indent="-342900">
              <a:buFont typeface="+mj-lt"/>
              <a:buAutoNum type="arabicPeriod"/>
            </a:pPr>
            <a:r>
              <a:rPr lang="en-US" sz="1700" dirty="0" smtClean="0"/>
              <a:t>Carrier Dashboard</a:t>
            </a:r>
          </a:p>
          <a:p>
            <a:pPr marL="342900" indent="-342900">
              <a:buFont typeface="+mj-lt"/>
              <a:buAutoNum type="arabicPeriod"/>
            </a:pPr>
            <a:endParaRPr lang="en-US" sz="1700" dirty="0"/>
          </a:p>
        </p:txBody>
      </p:sp>
      <p:sp>
        <p:nvSpPr>
          <p:cNvPr id="17" name="CuadroTexto 16"/>
          <p:cNvSpPr txBox="1"/>
          <p:nvPr/>
        </p:nvSpPr>
        <p:spPr>
          <a:xfrm>
            <a:off x="7991334" y="4844160"/>
            <a:ext cx="3696074" cy="1138773"/>
          </a:xfrm>
          <a:prstGeom prst="rect">
            <a:avLst/>
          </a:prstGeom>
          <a:noFill/>
        </p:spPr>
        <p:txBody>
          <a:bodyPr wrap="square" rtlCol="0">
            <a:spAutoFit/>
          </a:bodyPr>
          <a:lstStyle/>
          <a:p>
            <a:pPr marL="342900" indent="-342900">
              <a:buFont typeface="+mj-lt"/>
              <a:buAutoNum type="arabicPeriod"/>
            </a:pPr>
            <a:r>
              <a:rPr lang="en-US" sz="1700" dirty="0" smtClean="0"/>
              <a:t>Agreement and enterprise customer registration</a:t>
            </a:r>
          </a:p>
          <a:p>
            <a:pPr marL="342900" indent="-342900">
              <a:buFont typeface="+mj-lt"/>
              <a:buAutoNum type="arabicPeriod"/>
            </a:pPr>
            <a:r>
              <a:rPr lang="en-US" sz="1700" dirty="0" smtClean="0"/>
              <a:t>Employees use the transport service with any carrier in the hub</a:t>
            </a:r>
          </a:p>
        </p:txBody>
      </p:sp>
      <p:sp>
        <p:nvSpPr>
          <p:cNvPr id="18" name="CuadroTexto 2"/>
          <p:cNvSpPr txBox="1"/>
          <p:nvPr/>
        </p:nvSpPr>
        <p:spPr>
          <a:xfrm>
            <a:off x="5059323" y="4841191"/>
            <a:ext cx="2107816" cy="877163"/>
          </a:xfrm>
          <a:prstGeom prst="rect">
            <a:avLst/>
          </a:prstGeom>
          <a:noFill/>
        </p:spPr>
        <p:txBody>
          <a:bodyPr wrap="square" rtlCol="0">
            <a:spAutoFit/>
          </a:bodyPr>
          <a:lstStyle/>
          <a:p>
            <a:pPr marL="342900" indent="-342900">
              <a:buFont typeface="+mj-lt"/>
              <a:buAutoNum type="arabicPeriod"/>
            </a:pPr>
            <a:r>
              <a:rPr lang="en-US" sz="1700" dirty="0" smtClean="0"/>
              <a:t>Multitenant</a:t>
            </a:r>
          </a:p>
          <a:p>
            <a:pPr marL="342900" indent="-342900">
              <a:buFont typeface="+mj-lt"/>
              <a:buAutoNum type="arabicPeriod"/>
            </a:pPr>
            <a:r>
              <a:rPr lang="en-US" sz="1700" dirty="0" smtClean="0"/>
              <a:t>Highly scalable</a:t>
            </a:r>
          </a:p>
          <a:p>
            <a:pPr marL="342900" indent="-342900">
              <a:buFont typeface="+mj-lt"/>
              <a:buAutoNum type="arabicPeriod"/>
            </a:pPr>
            <a:r>
              <a:rPr lang="en-US" sz="1700" dirty="0" smtClean="0"/>
              <a:t>Any platform</a:t>
            </a:r>
          </a:p>
        </p:txBody>
      </p:sp>
      <p:pic>
        <p:nvPicPr>
          <p:cNvPr id="4" name="Imagen 3"/>
          <p:cNvPicPr>
            <a:picLocks noChangeAspect="1"/>
          </p:cNvPicPr>
          <p:nvPr/>
        </p:nvPicPr>
        <p:blipFill>
          <a:blip r:embed="rId5">
            <a:duotone>
              <a:schemeClr val="accent4">
                <a:shade val="45000"/>
                <a:satMod val="135000"/>
              </a:schemeClr>
              <a:prstClr val="white"/>
            </a:duotone>
          </a:blip>
          <a:stretch>
            <a:fillRect/>
          </a:stretch>
        </p:blipFill>
        <p:spPr>
          <a:xfrm>
            <a:off x="4979096" y="2936979"/>
            <a:ext cx="2070298" cy="1594998"/>
          </a:xfrm>
          <a:prstGeom prst="rect">
            <a:avLst/>
          </a:prstGeom>
        </p:spPr>
      </p:pic>
      <p:pic>
        <p:nvPicPr>
          <p:cNvPr id="19" name="Imagen 5"/>
          <p:cNvPicPr>
            <a:picLocks noChangeAspect="1"/>
          </p:cNvPicPr>
          <p:nvPr/>
        </p:nvPicPr>
        <p:blipFill>
          <a:blip r:embed="rId6"/>
          <a:stretch>
            <a:fillRect/>
          </a:stretch>
        </p:blipFill>
        <p:spPr>
          <a:xfrm>
            <a:off x="2396594" y="4070485"/>
            <a:ext cx="1048582" cy="84909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3730" y="202463"/>
            <a:ext cx="2023009" cy="345392"/>
          </a:xfrm>
          <a:prstGeom prst="rect">
            <a:avLst/>
          </a:prstGeom>
        </p:spPr>
      </p:pic>
    </p:spTree>
    <p:extLst>
      <p:ext uri="{BB962C8B-B14F-4D97-AF65-F5344CB8AC3E}">
        <p14:creationId xmlns:p14="http://schemas.microsoft.com/office/powerpoint/2010/main" val="3810698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xEl>
                                              <p:pRg st="0" end="0"/>
                                            </p:txEl>
                                          </p:spTgt>
                                        </p:tgtEl>
                                      </p:cBhvr>
                                    </p:animEffect>
                                    <p:set>
                                      <p:cBhvr>
                                        <p:cTn id="7" dur="1" fill="hold">
                                          <p:stCondLst>
                                            <p:cond delay="499"/>
                                          </p:stCondLst>
                                        </p:cTn>
                                        <p:tgtEl>
                                          <p:spTgt spid="10">
                                            <p:txEl>
                                              <p:pRg st="0" end="0"/>
                                            </p:txEl>
                                          </p:spTgt>
                                        </p:tgtEl>
                                        <p:attrNameLst>
                                          <p:attrName>style.visibility</p:attrName>
                                        </p:attrNameLst>
                                      </p:cBhvr>
                                      <p:to>
                                        <p:strVal val="hidden"/>
                                      </p:to>
                                    </p:set>
                                  </p:childTnLst>
                                </p:cTn>
                              </p:par>
                              <p:par>
                                <p:cTn id="8" presetID="64" presetClass="path" presetSubtype="0" accel="50000" decel="50000" fill="hold" nodeType="withEffect">
                                  <p:stCondLst>
                                    <p:cond delay="0"/>
                                  </p:stCondLst>
                                  <p:childTnLst>
                                    <p:animMotion origin="layout" path="M 2.70833E-6 -2.59259E-6 L 2.70833E-6 -0.25 " pathEditMode="relative" rAng="0" ptsTypes="AA">
                                      <p:cBhvr>
                                        <p:cTn id="9" dur="2000" fill="hold"/>
                                        <p:tgtEl>
                                          <p:spTgt spid="37"/>
                                        </p:tgtEl>
                                        <p:attrNameLst>
                                          <p:attrName>ppt_x</p:attrName>
                                          <p:attrName>ppt_y</p:attrName>
                                        </p:attrNameLst>
                                      </p:cBhvr>
                                      <p:rCtr x="0" y="-12500"/>
                                    </p:animMotion>
                                  </p:childTnLst>
                                </p:cTn>
                              </p:par>
                              <p:par>
                                <p:cTn id="10" presetID="64" presetClass="path" presetSubtype="0" accel="50000" decel="50000" fill="hold" nodeType="withEffect">
                                  <p:stCondLst>
                                    <p:cond delay="0"/>
                                  </p:stCondLst>
                                  <p:childTnLst>
                                    <p:animMotion origin="layout" path="M 0 0 L 0 -0.25 E" pathEditMode="relative" ptsTypes="">
                                      <p:cBhvr>
                                        <p:cTn id="11" dur="2000" fill="hold"/>
                                        <p:tgtEl>
                                          <p:spTgt spid="4"/>
                                        </p:tgtEl>
                                        <p:attrNameLst>
                                          <p:attrName>ppt_x</p:attrName>
                                          <p:attrName>ppt_y</p:attrName>
                                        </p:attrNameLst>
                                      </p:cBhvr>
                                    </p:animMotion>
                                  </p:childTnLst>
                                </p:cTn>
                              </p:par>
                              <p:par>
                                <p:cTn id="12" presetID="64" presetClass="path" presetSubtype="0" accel="50000" decel="50000" fill="hold" grpId="0" nodeType="withEffect">
                                  <p:stCondLst>
                                    <p:cond delay="0"/>
                                  </p:stCondLst>
                                  <p:childTnLst>
                                    <p:animMotion origin="layout" path="M 3.54167E-6 3.7037E-6 L 3.54167E-6 -0.25 " pathEditMode="relative" rAng="0" ptsTypes="AA">
                                      <p:cBhvr>
                                        <p:cTn id="13" dur="2000" fill="hold"/>
                                        <p:tgtEl>
                                          <p:spTgt spid="27"/>
                                        </p:tgtEl>
                                        <p:attrNameLst>
                                          <p:attrName>ppt_x</p:attrName>
                                          <p:attrName>ppt_y</p:attrName>
                                        </p:attrNameLst>
                                      </p:cBhvr>
                                      <p:rCtr x="0" y="-12500"/>
                                    </p:animMotion>
                                  </p:childTnLst>
                                </p:cTn>
                              </p:par>
                              <p:par>
                                <p:cTn id="14" presetID="64" presetClass="path" presetSubtype="0" accel="50000" decel="50000" fill="hold" nodeType="withEffect">
                                  <p:stCondLst>
                                    <p:cond delay="0"/>
                                  </p:stCondLst>
                                  <p:childTnLst>
                                    <p:animMotion origin="layout" path="M 1.875E-6 -7.40741E-7 L 1.875E-6 -0.25 " pathEditMode="relative" rAng="0" ptsTypes="AA">
                                      <p:cBhvr>
                                        <p:cTn id="15" dur="2000" fill="hold"/>
                                        <p:tgtEl>
                                          <p:spTgt spid="39"/>
                                        </p:tgtEl>
                                        <p:attrNameLst>
                                          <p:attrName>ppt_x</p:attrName>
                                          <p:attrName>ppt_y</p:attrName>
                                        </p:attrNameLst>
                                      </p:cBhvr>
                                      <p:rCtr x="0" y="-12500"/>
                                    </p:animMotion>
                                  </p:childTnLst>
                                </p:cTn>
                              </p:par>
                              <p:par>
                                <p:cTn id="16" presetID="42" presetClass="path" presetSubtype="0" accel="50000" decel="50000" fill="hold" nodeType="withEffect">
                                  <p:stCondLst>
                                    <p:cond delay="0"/>
                                  </p:stCondLst>
                                  <p:childTnLst>
                                    <p:animMotion origin="layout" path="M -4.375E-6 -1.48148E-6 L 0.00183 -0.18889 " pathEditMode="relative" rAng="0" ptsTypes="AA">
                                      <p:cBhvr>
                                        <p:cTn id="17" dur="2000" fill="hold"/>
                                        <p:tgtEl>
                                          <p:spTgt spid="19"/>
                                        </p:tgtEl>
                                        <p:attrNameLst>
                                          <p:attrName>ppt_x</p:attrName>
                                          <p:attrName>ppt_y</p:attrName>
                                        </p:attrNameLst>
                                      </p:cBhvr>
                                      <p:rCtr x="91" y="-9444"/>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7" grpId="0" animBg="1"/>
      <p:bldP spid="3"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3"/>
          <p:cNvSpPr txBox="1">
            <a:spLocks/>
          </p:cNvSpPr>
          <p:nvPr/>
        </p:nvSpPr>
        <p:spPr>
          <a:xfrm>
            <a:off x="5065887" y="3296672"/>
            <a:ext cx="2160000" cy="2988000"/>
          </a:xfrm>
          <a:prstGeom prst="rect">
            <a:avLst/>
          </a:prstGeom>
          <a:solidFill>
            <a:schemeClr val="accent5">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noProof="1"/>
          </a:p>
        </p:txBody>
      </p:sp>
      <p:sp>
        <p:nvSpPr>
          <p:cNvPr id="54" name="Text Placeholder 3"/>
          <p:cNvSpPr txBox="1">
            <a:spLocks/>
          </p:cNvSpPr>
          <p:nvPr/>
        </p:nvSpPr>
        <p:spPr>
          <a:xfrm>
            <a:off x="5065887" y="2832848"/>
            <a:ext cx="4548568" cy="353303"/>
          </a:xfrm>
          <a:prstGeom prst="rect">
            <a:avLst/>
          </a:prstGeom>
          <a:solidFill>
            <a:schemeClr val="accent5">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noProof="1"/>
          </a:p>
        </p:txBody>
      </p:sp>
      <p:sp>
        <p:nvSpPr>
          <p:cNvPr id="55" name="Text Placeholder 3"/>
          <p:cNvSpPr txBox="1">
            <a:spLocks/>
          </p:cNvSpPr>
          <p:nvPr/>
        </p:nvSpPr>
        <p:spPr>
          <a:xfrm>
            <a:off x="2392873" y="3296672"/>
            <a:ext cx="2160000" cy="1440000"/>
          </a:xfrm>
          <a:prstGeom prst="rect">
            <a:avLst/>
          </a:prstGeom>
          <a:solidFill>
            <a:schemeClr val="accent1">
              <a:lumMod val="75000"/>
            </a:schemeClr>
          </a:solidFill>
          <a:ln>
            <a:noFill/>
          </a:ln>
        </p:spPr>
        <p:txBody>
          <a:bodyPr vert="horz" wrap="square" lIns="146260" tIns="146304" rIns="146260" bIns="146304" rtlCol="0" anchor="ctr">
            <a:noAutofit/>
          </a:bodyPr>
          <a:lstStyle>
            <a:defPPr>
              <a:defRPr lang="es-ES"/>
            </a:defPPr>
            <a:lvl1pPr marR="0" lvl="0" indent="0" algn="ctr" defTabSz="932468" fontAlgn="auto">
              <a:lnSpc>
                <a:spcPct val="90000"/>
              </a:lnSpc>
              <a:spcBef>
                <a:spcPts val="0"/>
              </a:spcBef>
              <a:spcAft>
                <a:spcPts val="0"/>
              </a:spcAft>
              <a:buClr>
                <a:srgbClr val="000000"/>
              </a:buClr>
              <a:buSzPct val="90000"/>
              <a:buFont typeface="Wingdings" pitchFamily="2" charset="2"/>
              <a:buNone/>
              <a:tabLst/>
              <a:defRPr kumimoji="0" sz="1400" b="1" i="0" u="none" strike="noStrike" cap="none" spc="0" normalizeH="0" baseline="0">
                <a:ln>
                  <a:noFill/>
                </a:ln>
                <a:effectLst/>
                <a:uLnTx/>
                <a:uFillTx/>
                <a:latin typeface="Segoe UI" panose="020B0502040204020203" pitchFamily="34" charset="0"/>
                <a:cs typeface="Segoe UI" panose="020B0502040204020203" pitchFamily="34" charset="0"/>
              </a:defRPr>
            </a:lvl1pPr>
            <a:lvl2pPr marL="0" marR="0" indent="0" defTabSz="932468" fontAlgn="auto">
              <a:lnSpc>
                <a:spcPct val="90000"/>
              </a:lnSpc>
              <a:spcBef>
                <a:spcPts val="1080"/>
              </a:spcBef>
              <a:spcAft>
                <a:spcPts val="0"/>
              </a:spcAft>
              <a:buClrTx/>
              <a:buSzPct val="90000"/>
              <a:buFont typeface="Arial" pitchFamily="34" charset="0"/>
              <a:buNone/>
              <a:tabLst/>
              <a:defRPr sz="2000" spc="0" baseline="0"/>
            </a:lvl2pPr>
            <a:lvl3pPr marL="231707" marR="0" indent="0" defTabSz="932468" fontAlgn="auto">
              <a:lnSpc>
                <a:spcPct val="90000"/>
              </a:lnSpc>
              <a:spcBef>
                <a:spcPct val="20000"/>
              </a:spcBef>
              <a:spcAft>
                <a:spcPts val="0"/>
              </a:spcAft>
              <a:buClrTx/>
              <a:buSzPct val="90000"/>
              <a:buFont typeface="Arial" pitchFamily="34" charset="0"/>
              <a:buNone/>
              <a:tabLst/>
              <a:defRPr sz="2000" spc="0" baseline="0"/>
            </a:lvl3pPr>
            <a:lvl4pPr marL="460239" marR="0" indent="0" defTabSz="932468" fontAlgn="auto">
              <a:lnSpc>
                <a:spcPct val="90000"/>
              </a:lnSpc>
              <a:spcBef>
                <a:spcPct val="20000"/>
              </a:spcBef>
              <a:spcAft>
                <a:spcPts val="0"/>
              </a:spcAft>
              <a:buClrTx/>
              <a:buSzPct val="90000"/>
              <a:buFont typeface="Arial" pitchFamily="34" charset="0"/>
              <a:buNone/>
              <a:tabLst/>
              <a:defRPr spc="0" baseline="0"/>
            </a:lvl4pPr>
            <a:lvl5pPr marL="685598" marR="0" indent="0" defTabSz="932468" fontAlgn="auto">
              <a:lnSpc>
                <a:spcPct val="90000"/>
              </a:lnSpc>
              <a:spcBef>
                <a:spcPct val="20000"/>
              </a:spcBef>
              <a:spcAft>
                <a:spcPts val="0"/>
              </a:spcAft>
              <a:buClrTx/>
              <a:buSzPct val="90000"/>
              <a:buFont typeface="Arial" pitchFamily="34" charset="0"/>
              <a:buNone/>
              <a:tabLst/>
              <a:defRPr spc="0" baseline="0"/>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endParaRPr lang="en-US" b="0" noProof="1" smtClean="0"/>
          </a:p>
          <a:p>
            <a:pPr algn="l"/>
            <a:endParaRPr lang="en-US" b="0" noProof="1"/>
          </a:p>
        </p:txBody>
      </p:sp>
      <p:sp>
        <p:nvSpPr>
          <p:cNvPr id="56" name="Text Placeholder 4"/>
          <p:cNvSpPr txBox="1">
            <a:spLocks/>
          </p:cNvSpPr>
          <p:nvPr/>
        </p:nvSpPr>
        <p:spPr>
          <a:xfrm>
            <a:off x="7654551" y="3282176"/>
            <a:ext cx="2160000" cy="1440000"/>
          </a:xfrm>
          <a:prstGeom prst="rect">
            <a:avLst/>
          </a:prstGeom>
          <a:solidFill>
            <a:schemeClr val="accent2"/>
          </a:solidFill>
          <a:ln>
            <a:noFill/>
          </a:ln>
        </p:spPr>
        <p:txBody>
          <a:bodyPr vert="horz" wrap="square" lIns="146260" tIns="146304" rIns="146260" bIns="146304" rtlCol="0">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tx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tx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0"/>
              </a:spcBef>
              <a:spcAft>
                <a:spcPts val="0"/>
              </a:spcAft>
              <a:buClr>
                <a:srgbClr val="000000"/>
              </a:buClr>
              <a:buSzPct val="90000"/>
              <a:buFont typeface="Wingdings" pitchFamily="2" charset="2"/>
              <a:buNone/>
              <a:tabLst/>
              <a:defRPr/>
            </a:pPr>
            <a:endParaRPr kumimoji="0" lang="en-US" sz="1400" i="0" u="none" strike="noStrike" kern="1200" cap="none" spc="0" normalizeH="0" baseline="0" noProof="1">
              <a:ln>
                <a:noFill/>
              </a:ln>
              <a:effectLst/>
              <a:uLnTx/>
              <a:uFillTx/>
              <a:latin typeface="Segoe UI" panose="020B0502040204020203" pitchFamily="34" charset="0"/>
              <a:cs typeface="Segoe UI" panose="020B0502040204020203" pitchFamily="34" charset="0"/>
            </a:endParaRPr>
          </a:p>
        </p:txBody>
      </p:sp>
      <p:sp>
        <p:nvSpPr>
          <p:cNvPr id="2" name="Título 1"/>
          <p:cNvSpPr>
            <a:spLocks noGrp="1"/>
          </p:cNvSpPr>
          <p:nvPr>
            <p:ph type="title"/>
          </p:nvPr>
        </p:nvSpPr>
        <p:spPr>
          <a:xfrm>
            <a:off x="172655" y="-133303"/>
            <a:ext cx="10772775" cy="1233739"/>
          </a:xfrm>
        </p:spPr>
        <p:txBody>
          <a:bodyPr/>
          <a:lstStyle/>
          <a:p>
            <a:r>
              <a:rPr lang="es-ES" dirty="0" smtClean="0"/>
              <a:t>Mobile First, Cloud First scenarios</a:t>
            </a:r>
            <a:endParaRPr lang="en-US" dirty="0"/>
          </a:p>
        </p:txBody>
      </p:sp>
      <p:sp>
        <p:nvSpPr>
          <p:cNvPr id="7" name="Rectángulo 6"/>
          <p:cNvSpPr/>
          <p:nvPr/>
        </p:nvSpPr>
        <p:spPr>
          <a:xfrm>
            <a:off x="2235963" y="1177538"/>
            <a:ext cx="7969758" cy="541386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5" name="Text Placeholder 3"/>
          <p:cNvSpPr txBox="1">
            <a:spLocks/>
          </p:cNvSpPr>
          <p:nvPr/>
        </p:nvSpPr>
        <p:spPr>
          <a:xfrm>
            <a:off x="4658390" y="1180153"/>
            <a:ext cx="3413729" cy="372388"/>
          </a:xfrm>
          <a:prstGeom prst="rect">
            <a:avLst/>
          </a:prstGeom>
          <a:noFill/>
        </p:spPr>
        <p:txBody>
          <a:bodyPr vert="horz" wrap="square" lIns="146260" tIns="146304" rIns="146260" bIns="146304" rtlCol="0" anchor="ctr">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bg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bg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1224"/>
              </a:spcBef>
              <a:spcAft>
                <a:spcPts val="0"/>
              </a:spcAft>
              <a:buClr>
                <a:srgbClr val="000000"/>
              </a:buClr>
              <a:buSzPct val="90000"/>
              <a:buFont typeface="Wingdings" pitchFamily="2" charset="2"/>
              <a:buNone/>
              <a:tabLst/>
              <a:defRPr/>
            </a:pPr>
            <a:r>
              <a:rPr kumimoji="0" lang="en-US" sz="2000" b="1" i="0" u="none" strike="noStrike" kern="1200" cap="none" spc="0" normalizeH="0" baseline="0" noProof="1" smtClean="0">
                <a:ln>
                  <a:noFill/>
                </a:ln>
                <a:solidFill>
                  <a:schemeClr val="tx1"/>
                </a:solidFill>
                <a:effectLst/>
                <a:uLnTx/>
                <a:uFillTx/>
                <a:latin typeface="Segoe UI Light" panose="020B0502040204020203" pitchFamily="34" charset="0"/>
                <a:cs typeface="Segoe UI Light" panose="020B0502040204020203" pitchFamily="34" charset="0"/>
              </a:rPr>
              <a:t>My Shuttle</a:t>
            </a:r>
            <a:endParaRPr lang="en-US" sz="2000" b="1" noProof="1" smtClean="0">
              <a:solidFill>
                <a:schemeClr val="tx1"/>
              </a:solidFill>
              <a:latin typeface="Segoe UI Light" panose="020B0502040204020203" pitchFamily="34" charset="0"/>
              <a:cs typeface="Segoe UI Light" panose="020B0502040204020203" pitchFamily="34" charset="0"/>
            </a:endParaRPr>
          </a:p>
        </p:txBody>
      </p:sp>
      <p:sp>
        <p:nvSpPr>
          <p:cNvPr id="105" name="Text Placeholder 3"/>
          <p:cNvSpPr txBox="1">
            <a:spLocks/>
          </p:cNvSpPr>
          <p:nvPr/>
        </p:nvSpPr>
        <p:spPr>
          <a:xfrm>
            <a:off x="2615127" y="1502399"/>
            <a:ext cx="6956470" cy="644130"/>
          </a:xfrm>
          <a:prstGeom prst="rect">
            <a:avLst/>
          </a:prstGeom>
          <a:solidFill>
            <a:schemeClr val="accent2"/>
          </a:solidFill>
          <a:ln>
            <a:noFill/>
          </a:ln>
        </p:spPr>
        <p:txBody>
          <a:bodyPr vert="horz" wrap="square" lIns="146260" tIns="146304" rIns="146260" bIns="146304" rtlCol="0">
            <a:noAutofit/>
          </a:bodyPr>
          <a:lstStyle>
            <a:defPPr>
              <a:defRPr lang="es-ES"/>
            </a:defPPr>
            <a:lvl1pPr marR="0" lvl="0" indent="0" algn="ctr" defTabSz="932468" fontAlgn="auto">
              <a:lnSpc>
                <a:spcPct val="90000"/>
              </a:lnSpc>
              <a:spcBef>
                <a:spcPts val="0"/>
              </a:spcBef>
              <a:spcAft>
                <a:spcPts val="0"/>
              </a:spcAft>
              <a:buClr>
                <a:srgbClr val="000000"/>
              </a:buClr>
              <a:buSzPct val="90000"/>
              <a:buFont typeface="Wingdings" pitchFamily="2" charset="2"/>
              <a:buNone/>
              <a:tabLst/>
              <a:defRPr kumimoji="0" sz="1400" b="1" i="0" u="none" strike="noStrike" cap="none" spc="0" normalizeH="0" baseline="0">
                <a:ln>
                  <a:noFill/>
                </a:ln>
                <a:effectLst/>
                <a:uLnTx/>
                <a:uFillTx/>
                <a:latin typeface="Segoe UI" panose="020B0502040204020203" pitchFamily="34" charset="0"/>
                <a:cs typeface="Segoe UI" panose="020B0502040204020203" pitchFamily="34" charset="0"/>
              </a:defRPr>
            </a:lvl1pPr>
            <a:lvl2pPr marL="0" marR="0" indent="0" defTabSz="932468" fontAlgn="auto">
              <a:lnSpc>
                <a:spcPct val="90000"/>
              </a:lnSpc>
              <a:spcBef>
                <a:spcPts val="1080"/>
              </a:spcBef>
              <a:spcAft>
                <a:spcPts val="0"/>
              </a:spcAft>
              <a:buClrTx/>
              <a:buSzPct val="90000"/>
              <a:buFont typeface="Arial" pitchFamily="34" charset="0"/>
              <a:buNone/>
              <a:tabLst/>
              <a:defRPr sz="2000" spc="0" baseline="0"/>
            </a:lvl2pPr>
            <a:lvl3pPr marL="231707" marR="0" indent="0" defTabSz="932468" fontAlgn="auto">
              <a:lnSpc>
                <a:spcPct val="90000"/>
              </a:lnSpc>
              <a:spcBef>
                <a:spcPct val="20000"/>
              </a:spcBef>
              <a:spcAft>
                <a:spcPts val="0"/>
              </a:spcAft>
              <a:buClrTx/>
              <a:buSzPct val="90000"/>
              <a:buFont typeface="Arial" pitchFamily="34" charset="0"/>
              <a:buNone/>
              <a:tabLst/>
              <a:defRPr sz="2000" spc="0" baseline="0"/>
            </a:lvl3pPr>
            <a:lvl4pPr marL="460239" marR="0" indent="0" defTabSz="932468" fontAlgn="auto">
              <a:lnSpc>
                <a:spcPct val="90000"/>
              </a:lnSpc>
              <a:spcBef>
                <a:spcPct val="20000"/>
              </a:spcBef>
              <a:spcAft>
                <a:spcPts val="0"/>
              </a:spcAft>
              <a:buClrTx/>
              <a:buSzPct val="90000"/>
              <a:buFont typeface="Arial" pitchFamily="34" charset="0"/>
              <a:buNone/>
              <a:tabLst/>
              <a:defRPr spc="0" baseline="0"/>
            </a:lvl4pPr>
            <a:lvl5pPr marL="685598" marR="0" indent="0" defTabSz="932468" fontAlgn="auto">
              <a:lnSpc>
                <a:spcPct val="90000"/>
              </a:lnSpc>
              <a:spcBef>
                <a:spcPct val="20000"/>
              </a:spcBef>
              <a:spcAft>
                <a:spcPts val="0"/>
              </a:spcAft>
              <a:buClrTx/>
              <a:buSzPct val="90000"/>
              <a:buFont typeface="Arial" pitchFamily="34" charset="0"/>
              <a:buNone/>
              <a:tabLst/>
              <a:defRPr spc="0" baseline="0"/>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r>
              <a:rPr lang="en-US" b="0" noProof="1" smtClean="0"/>
              <a:t>Public Web (</a:t>
            </a:r>
            <a:r>
              <a:rPr lang="en-US" noProof="1" smtClean="0"/>
              <a:t>ASP.NET 5 MVC</a:t>
            </a:r>
            <a:r>
              <a:rPr lang="en-US" b="0" noProof="1" smtClean="0"/>
              <a:t>)</a:t>
            </a:r>
            <a:endParaRPr lang="en-US" b="0" noProof="1"/>
          </a:p>
        </p:txBody>
      </p:sp>
      <p:sp>
        <p:nvSpPr>
          <p:cNvPr id="83" name="Elipse 82"/>
          <p:cNvSpPr/>
          <p:nvPr/>
        </p:nvSpPr>
        <p:spPr>
          <a:xfrm>
            <a:off x="9705139" y="1878321"/>
            <a:ext cx="1980000" cy="1980000"/>
          </a:xfrm>
          <a:prstGeom prst="ellipse">
            <a:avLst/>
          </a:prstGeom>
          <a:solidFill>
            <a:srgbClr val="2F3C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noProof="1" smtClean="0"/>
              <a:t>Enterprise customer admins.</a:t>
            </a:r>
            <a:endParaRPr lang="en-US" noProof="1"/>
          </a:p>
        </p:txBody>
      </p:sp>
      <p:sp>
        <p:nvSpPr>
          <p:cNvPr id="35" name="Text Placeholder 4"/>
          <p:cNvSpPr txBox="1">
            <a:spLocks/>
          </p:cNvSpPr>
          <p:nvPr/>
        </p:nvSpPr>
        <p:spPr>
          <a:xfrm>
            <a:off x="2392873" y="4844672"/>
            <a:ext cx="2160000" cy="1440000"/>
          </a:xfrm>
          <a:prstGeom prst="rect">
            <a:avLst/>
          </a:prstGeom>
          <a:solidFill>
            <a:schemeClr val="accent3"/>
          </a:solidFill>
        </p:spPr>
        <p:txBody>
          <a:bodyPr vert="horz" wrap="square" lIns="146260" tIns="146304" rIns="146260" bIns="146304" rtlCol="0" anchor="t">
            <a:noAutofit/>
          </a:bodyPr>
          <a:lstStyle>
            <a:defPPr>
              <a:defRPr lang="es-ES"/>
            </a:defPPr>
            <a:lvl1pPr marR="0" lvl="0" indent="0" algn="ctr" defTabSz="932468" fontAlgn="auto">
              <a:lnSpc>
                <a:spcPct val="90000"/>
              </a:lnSpc>
              <a:spcBef>
                <a:spcPts val="1224"/>
              </a:spcBef>
              <a:spcAft>
                <a:spcPts val="0"/>
              </a:spcAft>
              <a:buClr>
                <a:srgbClr val="000000"/>
              </a:buClr>
              <a:buSzPct val="90000"/>
              <a:buFont typeface="Wingdings" pitchFamily="2" charset="2"/>
              <a:buNone/>
              <a:tabLst/>
              <a:defRPr kumimoji="0" sz="1600" b="1" i="0" u="none" strike="noStrike" cap="none" spc="0" normalizeH="0" baseline="0">
                <a:ln>
                  <a:noFill/>
                </a:ln>
                <a:effectLst/>
                <a:uLnTx/>
                <a:uFillTx/>
                <a:latin typeface="Segoe UI Light" panose="020B0502040204020203" pitchFamily="34" charset="0"/>
                <a:cs typeface="Segoe UI Light" panose="020B0502040204020203" pitchFamily="34" charset="0"/>
              </a:defRPr>
            </a:lvl1pPr>
            <a:lvl2pPr marL="0" marR="0" indent="0" defTabSz="932468" fontAlgn="auto">
              <a:lnSpc>
                <a:spcPct val="90000"/>
              </a:lnSpc>
              <a:spcBef>
                <a:spcPts val="1080"/>
              </a:spcBef>
              <a:spcAft>
                <a:spcPts val="0"/>
              </a:spcAft>
              <a:buClrTx/>
              <a:buSzPct val="90000"/>
              <a:buFont typeface="Arial" pitchFamily="34" charset="0"/>
              <a:buNone/>
              <a:tabLst/>
              <a:defRPr sz="2000" spc="0" baseline="0">
                <a:solidFill>
                  <a:schemeClr val="bg1"/>
                </a:solidFill>
              </a:defRPr>
            </a:lvl2pPr>
            <a:lvl3pPr marL="231707" marR="0" indent="0" defTabSz="932468" fontAlgn="auto">
              <a:lnSpc>
                <a:spcPct val="90000"/>
              </a:lnSpc>
              <a:spcBef>
                <a:spcPct val="20000"/>
              </a:spcBef>
              <a:spcAft>
                <a:spcPts val="0"/>
              </a:spcAft>
              <a:buClrTx/>
              <a:buSzPct val="90000"/>
              <a:buFont typeface="Arial" pitchFamily="34" charset="0"/>
              <a:buNone/>
              <a:tabLst/>
              <a:defRPr sz="2000" spc="0" baseline="0">
                <a:solidFill>
                  <a:schemeClr val="bg1"/>
                </a:solidFill>
              </a:defRPr>
            </a:lvl3pPr>
            <a:lvl4pPr marL="460239" marR="0" indent="0" defTabSz="932468" fontAlgn="auto">
              <a:lnSpc>
                <a:spcPct val="90000"/>
              </a:lnSpc>
              <a:spcBef>
                <a:spcPct val="20000"/>
              </a:spcBef>
              <a:spcAft>
                <a:spcPts val="0"/>
              </a:spcAft>
              <a:buClrTx/>
              <a:buSzPct val="90000"/>
              <a:buFont typeface="Arial" pitchFamily="34" charset="0"/>
              <a:buNone/>
              <a:tabLst/>
              <a:defRPr spc="0" baseline="0">
                <a:solidFill>
                  <a:schemeClr val="bg1"/>
                </a:solidFill>
              </a:defRPr>
            </a:lvl4pPr>
            <a:lvl5pPr marL="685598" marR="0" indent="0" defTabSz="932468" fontAlgn="auto">
              <a:lnSpc>
                <a:spcPct val="90000"/>
              </a:lnSpc>
              <a:spcBef>
                <a:spcPct val="20000"/>
              </a:spcBef>
              <a:spcAft>
                <a:spcPts val="0"/>
              </a:spcAft>
              <a:buClrTx/>
              <a:buSzPct val="90000"/>
              <a:buFont typeface="Arial" pitchFamily="34" charset="0"/>
              <a:buNone/>
              <a:tabLst/>
              <a:defRPr spc="0" baseline="0">
                <a:solidFill>
                  <a:schemeClr val="bg1"/>
                </a:solidFill>
              </a:defRPr>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endParaRPr lang="en-US" noProof="1"/>
          </a:p>
        </p:txBody>
      </p:sp>
      <p:sp>
        <p:nvSpPr>
          <p:cNvPr id="82" name="Text Placeholder 3"/>
          <p:cNvSpPr txBox="1">
            <a:spLocks/>
          </p:cNvSpPr>
          <p:nvPr/>
        </p:nvSpPr>
        <p:spPr>
          <a:xfrm>
            <a:off x="2429383" y="2288081"/>
            <a:ext cx="2123490" cy="891667"/>
          </a:xfrm>
          <a:prstGeom prst="rect">
            <a:avLst/>
          </a:prstGeom>
          <a:solidFill>
            <a:schemeClr val="accent1">
              <a:lumMod val="75000"/>
            </a:schemeClr>
          </a:solidFill>
          <a:ln>
            <a:noFill/>
          </a:ln>
        </p:spPr>
        <p:txBody>
          <a:bodyPr vert="horz" wrap="square" lIns="146260" tIns="146304" rIns="146260" bIns="146304" rtlCol="0">
            <a:noAutofit/>
          </a:bodyPr>
          <a:lstStyle>
            <a:defPPr>
              <a:defRPr lang="es-ES"/>
            </a:defPPr>
            <a:lvl1pPr marR="0" lvl="0" indent="0" algn="ctr" defTabSz="932468" fontAlgn="auto">
              <a:lnSpc>
                <a:spcPct val="90000"/>
              </a:lnSpc>
              <a:spcBef>
                <a:spcPts val="0"/>
              </a:spcBef>
              <a:spcAft>
                <a:spcPts val="0"/>
              </a:spcAft>
              <a:buClr>
                <a:srgbClr val="000000"/>
              </a:buClr>
              <a:buSzPct val="90000"/>
              <a:buFont typeface="Wingdings" pitchFamily="2" charset="2"/>
              <a:buNone/>
              <a:tabLst/>
              <a:defRPr kumimoji="0" sz="1400" b="1" i="0" u="none" strike="noStrike" cap="none" spc="0" normalizeH="0" baseline="0">
                <a:ln>
                  <a:noFill/>
                </a:ln>
                <a:effectLst/>
                <a:uLnTx/>
                <a:uFillTx/>
                <a:latin typeface="Segoe UI" panose="020B0502040204020203" pitchFamily="34" charset="0"/>
                <a:cs typeface="Segoe UI" panose="020B0502040204020203" pitchFamily="34" charset="0"/>
              </a:defRPr>
            </a:lvl1pPr>
            <a:lvl2pPr marL="0" marR="0" indent="0" defTabSz="932468" fontAlgn="auto">
              <a:lnSpc>
                <a:spcPct val="90000"/>
              </a:lnSpc>
              <a:spcBef>
                <a:spcPts val="1080"/>
              </a:spcBef>
              <a:spcAft>
                <a:spcPts val="0"/>
              </a:spcAft>
              <a:buClrTx/>
              <a:buSzPct val="90000"/>
              <a:buFont typeface="Arial" pitchFamily="34" charset="0"/>
              <a:buNone/>
              <a:tabLst/>
              <a:defRPr sz="2000" spc="0" baseline="0"/>
            </a:lvl2pPr>
            <a:lvl3pPr marL="231707" marR="0" indent="0" defTabSz="932468" fontAlgn="auto">
              <a:lnSpc>
                <a:spcPct val="90000"/>
              </a:lnSpc>
              <a:spcBef>
                <a:spcPct val="20000"/>
              </a:spcBef>
              <a:spcAft>
                <a:spcPts val="0"/>
              </a:spcAft>
              <a:buClrTx/>
              <a:buSzPct val="90000"/>
              <a:buFont typeface="Arial" pitchFamily="34" charset="0"/>
              <a:buNone/>
              <a:tabLst/>
              <a:defRPr sz="2000" spc="0" baseline="0"/>
            </a:lvl3pPr>
            <a:lvl4pPr marL="460239" marR="0" indent="0" defTabSz="932468" fontAlgn="auto">
              <a:lnSpc>
                <a:spcPct val="90000"/>
              </a:lnSpc>
              <a:spcBef>
                <a:spcPct val="20000"/>
              </a:spcBef>
              <a:spcAft>
                <a:spcPts val="0"/>
              </a:spcAft>
              <a:buClrTx/>
              <a:buSzPct val="90000"/>
              <a:buFont typeface="Arial" pitchFamily="34" charset="0"/>
              <a:buNone/>
              <a:tabLst/>
              <a:defRPr spc="0" baseline="0"/>
            </a:lvl4pPr>
            <a:lvl5pPr marL="685598" marR="0" indent="0" defTabSz="932468" fontAlgn="auto">
              <a:lnSpc>
                <a:spcPct val="90000"/>
              </a:lnSpc>
              <a:spcBef>
                <a:spcPct val="20000"/>
              </a:spcBef>
              <a:spcAft>
                <a:spcPts val="0"/>
              </a:spcAft>
              <a:buClrTx/>
              <a:buSzPct val="90000"/>
              <a:buFont typeface="Arial" pitchFamily="34" charset="0"/>
              <a:buNone/>
              <a:tabLst/>
              <a:defRPr spc="0" baseline="0"/>
            </a:lvl5pPr>
            <a:lvl6pPr marL="2564286" indent="-233117" defTabSz="932468">
              <a:spcBef>
                <a:spcPct val="20000"/>
              </a:spcBef>
              <a:buFont typeface="Arial" pitchFamily="34" charset="0"/>
              <a:buChar char="•"/>
              <a:defRPr sz="2000"/>
            </a:lvl6pPr>
            <a:lvl7pPr marL="3030521" indent="-233117" defTabSz="932468">
              <a:spcBef>
                <a:spcPct val="20000"/>
              </a:spcBef>
              <a:buFont typeface="Arial" pitchFamily="34" charset="0"/>
              <a:buChar char="•"/>
              <a:defRPr sz="2000"/>
            </a:lvl7pPr>
            <a:lvl8pPr marL="3496755" indent="-233117" defTabSz="932468">
              <a:spcBef>
                <a:spcPct val="20000"/>
              </a:spcBef>
              <a:buFont typeface="Arial" pitchFamily="34" charset="0"/>
              <a:buChar char="•"/>
              <a:defRPr sz="2000"/>
            </a:lvl8pPr>
            <a:lvl9pPr marL="3962990" indent="-233117" defTabSz="932468">
              <a:spcBef>
                <a:spcPct val="20000"/>
              </a:spcBef>
              <a:buFont typeface="Arial" pitchFamily="34" charset="0"/>
              <a:buChar char="•"/>
              <a:defRPr sz="2000"/>
            </a:lvl9pPr>
          </a:lstStyle>
          <a:p>
            <a:endParaRPr lang="en-US" b="0" noProof="1"/>
          </a:p>
        </p:txBody>
      </p:sp>
      <p:sp>
        <p:nvSpPr>
          <p:cNvPr id="89" name="Text Placeholder 4"/>
          <p:cNvSpPr txBox="1">
            <a:spLocks/>
          </p:cNvSpPr>
          <p:nvPr/>
        </p:nvSpPr>
        <p:spPr>
          <a:xfrm>
            <a:off x="7651293" y="4844672"/>
            <a:ext cx="2160000" cy="1440000"/>
          </a:xfrm>
          <a:prstGeom prst="rect">
            <a:avLst/>
          </a:prstGeom>
          <a:solidFill>
            <a:schemeClr val="accent2"/>
          </a:solidFill>
          <a:ln>
            <a:noFill/>
          </a:ln>
        </p:spPr>
        <p:txBody>
          <a:bodyPr vert="horz" wrap="square" lIns="146260" tIns="146304" rIns="146260" bIns="146304" rtlCol="0">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tx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tx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0"/>
              </a:spcBef>
              <a:spcAft>
                <a:spcPts val="0"/>
              </a:spcAft>
              <a:buClr>
                <a:srgbClr val="000000"/>
              </a:buClr>
              <a:buSzPct val="90000"/>
              <a:buFont typeface="Wingdings" pitchFamily="2" charset="2"/>
              <a:buNone/>
              <a:tabLst/>
              <a:defRPr/>
            </a:pPr>
            <a:endParaRPr kumimoji="0" lang="en-US" sz="1400" i="0" u="none" strike="noStrike" kern="1200" cap="none" spc="0" normalizeH="0" baseline="0" noProof="1">
              <a:ln>
                <a:noFill/>
              </a:ln>
              <a:effectLst/>
              <a:uLnTx/>
              <a:uFillTx/>
              <a:latin typeface="Segoe UI" panose="020B0502040204020203" pitchFamily="34" charset="0"/>
              <a:cs typeface="Segoe UI" panose="020B0502040204020203" pitchFamily="34" charset="0"/>
            </a:endParaRPr>
          </a:p>
        </p:txBody>
      </p:sp>
      <p:sp>
        <p:nvSpPr>
          <p:cNvPr id="34" name="Flecha a la derecha con muesca 33"/>
          <p:cNvSpPr/>
          <p:nvPr/>
        </p:nvSpPr>
        <p:spPr>
          <a:xfrm rot="1540655" flipH="1">
            <a:off x="6631760" y="4765417"/>
            <a:ext cx="1255900" cy="540000"/>
          </a:xfrm>
          <a:prstGeom prst="notchedRightArrow">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1"/>
          </a:p>
        </p:txBody>
      </p:sp>
      <p:sp>
        <p:nvSpPr>
          <p:cNvPr id="103" name="Freeform 539"/>
          <p:cNvSpPr>
            <a:spLocks noChangeAspect="1"/>
          </p:cNvSpPr>
          <p:nvPr/>
        </p:nvSpPr>
        <p:spPr bwMode="auto">
          <a:xfrm>
            <a:off x="3565289" y="2890002"/>
            <a:ext cx="360099" cy="20079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noProof="1">
              <a:solidFill>
                <a:sysClr val="windowText" lastClr="000000"/>
              </a:solidFill>
            </a:endParaRPr>
          </a:p>
        </p:txBody>
      </p:sp>
      <p:pic>
        <p:nvPicPr>
          <p:cNvPr id="104" name="Picture 4" descr="\\MAGNUM\Projects\Microsoft\Cloud Power FY12\Design\ICONS_PNG\Open_Web_Platform.png"/>
          <p:cNvPicPr>
            <a:picLocks noChangeAspect="1" noChangeArrowheads="1"/>
          </p:cNvPicPr>
          <p:nvPr/>
        </p:nvPicPr>
        <p:blipFill>
          <a:blip r:embed="rId3" cstate="print">
            <a:lum bright="100000"/>
          </a:blip>
          <a:srcRect/>
          <a:stretch>
            <a:fillRect/>
          </a:stretch>
        </p:blipFill>
        <p:spPr bwMode="auto">
          <a:xfrm>
            <a:off x="3069187" y="2832694"/>
            <a:ext cx="277495" cy="277495"/>
          </a:xfrm>
          <a:prstGeom prst="rect">
            <a:avLst/>
          </a:prstGeom>
          <a:noFill/>
        </p:spPr>
      </p:pic>
      <p:sp>
        <p:nvSpPr>
          <p:cNvPr id="106" name="Freeform 539"/>
          <p:cNvSpPr>
            <a:spLocks noChangeAspect="1"/>
          </p:cNvSpPr>
          <p:nvPr/>
        </p:nvSpPr>
        <p:spPr bwMode="auto">
          <a:xfrm>
            <a:off x="6086722" y="1854596"/>
            <a:ext cx="360099" cy="20079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noProof="1">
              <a:solidFill>
                <a:sysClr val="windowText" lastClr="000000"/>
              </a:solidFill>
            </a:endParaRPr>
          </a:p>
        </p:txBody>
      </p:sp>
      <p:pic>
        <p:nvPicPr>
          <p:cNvPr id="107" name="Picture 4" descr="\\MAGNUM\Projects\Microsoft\Cloud Power FY12\Design\ICONS_PNG\Open_Web_Platform.png"/>
          <p:cNvPicPr>
            <a:picLocks noChangeAspect="1" noChangeArrowheads="1"/>
          </p:cNvPicPr>
          <p:nvPr/>
        </p:nvPicPr>
        <p:blipFill>
          <a:blip r:embed="rId3" cstate="print">
            <a:lum bright="100000"/>
          </a:blip>
          <a:srcRect/>
          <a:stretch>
            <a:fillRect/>
          </a:stretch>
        </p:blipFill>
        <p:spPr bwMode="auto">
          <a:xfrm>
            <a:off x="5739339" y="1850944"/>
            <a:ext cx="277495" cy="277495"/>
          </a:xfrm>
          <a:prstGeom prst="rect">
            <a:avLst/>
          </a:prstGeom>
          <a:noFill/>
        </p:spPr>
      </p:pic>
      <p:sp>
        <p:nvSpPr>
          <p:cNvPr id="73" name="Elipse 72"/>
          <p:cNvSpPr/>
          <p:nvPr/>
        </p:nvSpPr>
        <p:spPr>
          <a:xfrm>
            <a:off x="506124" y="4559747"/>
            <a:ext cx="1980000" cy="1980000"/>
          </a:xfrm>
          <a:prstGeom prst="ellipse">
            <a:avLst/>
          </a:prstGeom>
          <a:solidFill>
            <a:srgbClr val="2F3C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noProof="1" smtClean="0"/>
              <a:t>Vehicle drivers</a:t>
            </a:r>
            <a:endParaRPr lang="en-US" noProof="1"/>
          </a:p>
        </p:txBody>
      </p:sp>
      <p:sp>
        <p:nvSpPr>
          <p:cNvPr id="11" name="Rectangle 10"/>
          <p:cNvSpPr/>
          <p:nvPr/>
        </p:nvSpPr>
        <p:spPr>
          <a:xfrm>
            <a:off x="2783814" y="4831027"/>
            <a:ext cx="1367875" cy="286232"/>
          </a:xfrm>
          <a:prstGeom prst="rect">
            <a:avLst/>
          </a:prstGeom>
        </p:spPr>
        <p:txBody>
          <a:bodyPr wrap="none">
            <a:spAutoFit/>
          </a:bodyPr>
          <a:lstStyle/>
          <a:p>
            <a:pPr lvl="0" algn="ctr" defTabSz="932468">
              <a:lnSpc>
                <a:spcPct val="90000"/>
              </a:lnSpc>
              <a:buClr>
                <a:srgbClr val="000000"/>
              </a:buClr>
              <a:buSzPct val="90000"/>
              <a:defRPr/>
            </a:pPr>
            <a:r>
              <a:rPr lang="en-US" sz="1400" noProof="1" smtClean="0">
                <a:latin typeface="Segoe UI" panose="020B0502040204020203" pitchFamily="34" charset="0"/>
                <a:cs typeface="Segoe UI" panose="020B0502040204020203" pitchFamily="34" charset="0"/>
              </a:rPr>
              <a:t>App for drivers</a:t>
            </a:r>
            <a:endParaRPr lang="en-US" sz="1400" noProof="1">
              <a:latin typeface="Segoe UI" panose="020B0502040204020203" pitchFamily="34" charset="0"/>
              <a:cs typeface="Segoe UI" panose="020B0502040204020203" pitchFamily="34" charset="0"/>
            </a:endParaRPr>
          </a:p>
        </p:txBody>
      </p:sp>
      <p:sp>
        <p:nvSpPr>
          <p:cNvPr id="8" name="Flecha a la derecha con muesca 7"/>
          <p:cNvSpPr/>
          <p:nvPr/>
        </p:nvSpPr>
        <p:spPr>
          <a:xfrm>
            <a:off x="4424317" y="5244755"/>
            <a:ext cx="935859" cy="459685"/>
          </a:xfrm>
          <a:prstGeom prst="notchedRightArrow">
            <a:avLst/>
          </a:prstGeom>
          <a:solidFill>
            <a:schemeClr val="accent3"/>
          </a:solidFill>
          <a:ln>
            <a:solidFill>
              <a:schemeClr val="accent3">
                <a:lumMod val="75000"/>
              </a:schemeClr>
            </a:solidFill>
          </a:ln>
        </p:spPr>
        <p:txBody>
          <a:bodyPr vert="horz" wrap="square" lIns="146260" tIns="146304" rIns="146260" bIns="146304" rtlCol="0" anchor="t">
            <a:noAutofit/>
          </a:bodyPr>
          <a:lstStyle/>
          <a:p>
            <a:pPr algn="ctr" defTabSz="932468">
              <a:lnSpc>
                <a:spcPct val="90000"/>
              </a:lnSpc>
              <a:spcBef>
                <a:spcPts val="1224"/>
              </a:spcBef>
              <a:buClr>
                <a:srgbClr val="000000"/>
              </a:buClr>
              <a:buSzPct val="90000"/>
              <a:buFont typeface="Wingdings" pitchFamily="2" charset="2"/>
              <a:buNone/>
            </a:pPr>
            <a:endParaRPr lang="en-US" sz="1600" b="1" noProof="1">
              <a:solidFill>
                <a:schemeClr val="tx1"/>
              </a:solidFill>
              <a:latin typeface="Segoe UI Light" panose="020B0502040204020203" pitchFamily="34" charset="0"/>
              <a:cs typeface="Segoe UI Light" panose="020B0502040204020203" pitchFamily="34" charset="0"/>
            </a:endParaRPr>
          </a:p>
        </p:txBody>
      </p:sp>
      <p:sp>
        <p:nvSpPr>
          <p:cNvPr id="12" name="Elipse 11"/>
          <p:cNvSpPr/>
          <p:nvPr/>
        </p:nvSpPr>
        <p:spPr>
          <a:xfrm>
            <a:off x="611118" y="1878321"/>
            <a:ext cx="1980000" cy="1980000"/>
          </a:xfrm>
          <a:prstGeom prst="ellipse">
            <a:avLst/>
          </a:prstGeom>
          <a:solidFill>
            <a:srgbClr val="2F3C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noProof="1" smtClean="0"/>
              <a:t>Carriers admins.</a:t>
            </a:r>
            <a:endParaRPr lang="en-US" noProof="1"/>
          </a:p>
        </p:txBody>
      </p:sp>
      <p:sp>
        <p:nvSpPr>
          <p:cNvPr id="45" name="Flecha a la derecha con muesca 44"/>
          <p:cNvSpPr/>
          <p:nvPr/>
        </p:nvSpPr>
        <p:spPr>
          <a:xfrm>
            <a:off x="2166075" y="2494765"/>
            <a:ext cx="648000" cy="4680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4" name="Elipse 83"/>
          <p:cNvSpPr/>
          <p:nvPr/>
        </p:nvSpPr>
        <p:spPr>
          <a:xfrm>
            <a:off x="9705139" y="4526079"/>
            <a:ext cx="1980000" cy="1980000"/>
          </a:xfrm>
          <a:prstGeom prst="ellipse">
            <a:avLst/>
          </a:prstGeom>
          <a:solidFill>
            <a:srgbClr val="2F3C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noProof="1" smtClean="0"/>
              <a:t>Enterprise employees</a:t>
            </a:r>
            <a:endParaRPr lang="en-US" noProof="1"/>
          </a:p>
        </p:txBody>
      </p:sp>
      <p:pic>
        <p:nvPicPr>
          <p:cNvPr id="6" name="Imagen 5"/>
          <p:cNvPicPr>
            <a:picLocks noChangeAspect="1"/>
          </p:cNvPicPr>
          <p:nvPr/>
        </p:nvPicPr>
        <p:blipFill>
          <a:blip r:embed="rId4"/>
          <a:stretch>
            <a:fillRect/>
          </a:stretch>
        </p:blipFill>
        <p:spPr>
          <a:xfrm>
            <a:off x="897278" y="5687944"/>
            <a:ext cx="1048582" cy="849095"/>
          </a:xfrm>
          <a:prstGeom prst="rect">
            <a:avLst/>
          </a:prstGeom>
        </p:spPr>
      </p:pic>
      <p:pic>
        <p:nvPicPr>
          <p:cNvPr id="18" name="Imagen 17"/>
          <p:cNvPicPr>
            <a:picLocks noChangeAspect="1"/>
          </p:cNvPicPr>
          <p:nvPr/>
        </p:nvPicPr>
        <p:blipFill>
          <a:blip r:embed="rId5"/>
          <a:stretch>
            <a:fillRect/>
          </a:stretch>
        </p:blipFill>
        <p:spPr>
          <a:xfrm>
            <a:off x="10742682" y="3181304"/>
            <a:ext cx="595511" cy="801312"/>
          </a:xfrm>
          <a:prstGeom prst="rect">
            <a:avLst/>
          </a:prstGeom>
        </p:spPr>
      </p:pic>
      <p:pic>
        <p:nvPicPr>
          <p:cNvPr id="19" name="Imagen 18"/>
          <p:cNvPicPr>
            <a:picLocks noChangeAspect="1"/>
          </p:cNvPicPr>
          <p:nvPr/>
        </p:nvPicPr>
        <p:blipFill>
          <a:blip r:embed="rId6"/>
          <a:stretch>
            <a:fillRect/>
          </a:stretch>
        </p:blipFill>
        <p:spPr>
          <a:xfrm>
            <a:off x="10727825" y="5690589"/>
            <a:ext cx="625227" cy="835157"/>
          </a:xfrm>
          <a:prstGeom prst="rect">
            <a:avLst/>
          </a:prstGeom>
        </p:spPr>
      </p:pic>
      <p:pic>
        <p:nvPicPr>
          <p:cNvPr id="20" name="Imagen 19"/>
          <p:cNvPicPr>
            <a:picLocks noChangeAspect="1"/>
          </p:cNvPicPr>
          <p:nvPr/>
        </p:nvPicPr>
        <p:blipFill>
          <a:blip r:embed="rId7"/>
          <a:stretch>
            <a:fillRect/>
          </a:stretch>
        </p:blipFill>
        <p:spPr>
          <a:xfrm>
            <a:off x="1519391" y="5749596"/>
            <a:ext cx="660407" cy="866492"/>
          </a:xfrm>
          <a:prstGeom prst="rect">
            <a:avLst/>
          </a:prstGeom>
        </p:spPr>
      </p:pic>
      <p:pic>
        <p:nvPicPr>
          <p:cNvPr id="21" name="Imagen 20"/>
          <p:cNvPicPr>
            <a:picLocks noChangeAspect="1"/>
          </p:cNvPicPr>
          <p:nvPr/>
        </p:nvPicPr>
        <p:blipFill>
          <a:blip r:embed="rId8"/>
          <a:stretch>
            <a:fillRect/>
          </a:stretch>
        </p:blipFill>
        <p:spPr>
          <a:xfrm>
            <a:off x="10214324" y="5613005"/>
            <a:ext cx="731106" cy="978394"/>
          </a:xfrm>
          <a:prstGeom prst="rect">
            <a:avLst/>
          </a:prstGeom>
        </p:spPr>
      </p:pic>
      <p:pic>
        <p:nvPicPr>
          <p:cNvPr id="22" name="Imagen 21"/>
          <p:cNvPicPr>
            <a:picLocks noChangeAspect="1"/>
          </p:cNvPicPr>
          <p:nvPr/>
        </p:nvPicPr>
        <p:blipFill>
          <a:blip r:embed="rId9"/>
          <a:stretch>
            <a:fillRect/>
          </a:stretch>
        </p:blipFill>
        <p:spPr>
          <a:xfrm>
            <a:off x="10151416" y="3165456"/>
            <a:ext cx="794014" cy="892679"/>
          </a:xfrm>
          <a:prstGeom prst="rect">
            <a:avLst/>
          </a:prstGeom>
        </p:spPr>
      </p:pic>
      <p:pic>
        <p:nvPicPr>
          <p:cNvPr id="30" name="Imagen 29"/>
          <p:cNvPicPr>
            <a:picLocks noChangeAspect="1"/>
          </p:cNvPicPr>
          <p:nvPr/>
        </p:nvPicPr>
        <p:blipFill>
          <a:blip r:embed="rId10"/>
          <a:stretch>
            <a:fillRect/>
          </a:stretch>
        </p:blipFill>
        <p:spPr>
          <a:xfrm>
            <a:off x="536514" y="2858416"/>
            <a:ext cx="2001573" cy="1040997"/>
          </a:xfrm>
          <a:prstGeom prst="rect">
            <a:avLst/>
          </a:prstGeom>
        </p:spPr>
      </p:pic>
      <p:pic>
        <p:nvPicPr>
          <p:cNvPr id="26" name="Imagen 25"/>
          <p:cNvPicPr>
            <a:picLocks noChangeAspect="1"/>
          </p:cNvPicPr>
          <p:nvPr/>
        </p:nvPicPr>
        <p:blipFill>
          <a:blip r:embed="rId8"/>
          <a:stretch>
            <a:fillRect/>
          </a:stretch>
        </p:blipFill>
        <p:spPr>
          <a:xfrm>
            <a:off x="1146008" y="3372929"/>
            <a:ext cx="442293" cy="591893"/>
          </a:xfrm>
          <a:prstGeom prst="rect">
            <a:avLst/>
          </a:prstGeom>
        </p:spPr>
      </p:pic>
      <p:sp>
        <p:nvSpPr>
          <p:cNvPr id="74" name="Flecha a la derecha con muesca 73"/>
          <p:cNvSpPr/>
          <p:nvPr/>
        </p:nvSpPr>
        <p:spPr>
          <a:xfrm rot="1337877">
            <a:off x="4240565" y="4139080"/>
            <a:ext cx="1600909" cy="42925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7" name="Flecha a la derecha con muesca 33"/>
          <p:cNvSpPr/>
          <p:nvPr/>
        </p:nvSpPr>
        <p:spPr>
          <a:xfrm rot="20171070" flipH="1">
            <a:off x="6768168" y="3836387"/>
            <a:ext cx="1080047" cy="540000"/>
          </a:xfrm>
          <a:prstGeom prst="notchedRightArrow">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1"/>
          </a:p>
        </p:txBody>
      </p:sp>
      <p:sp>
        <p:nvSpPr>
          <p:cNvPr id="60" name="Flecha a la derecha con muesca 45"/>
          <p:cNvSpPr/>
          <p:nvPr/>
        </p:nvSpPr>
        <p:spPr>
          <a:xfrm rot="19470015" flipH="1">
            <a:off x="9549711" y="3003349"/>
            <a:ext cx="650481" cy="472709"/>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1"/>
          </a:p>
        </p:txBody>
      </p:sp>
      <p:sp>
        <p:nvSpPr>
          <p:cNvPr id="61" name="Flecha a la derecha con muesca 44"/>
          <p:cNvSpPr/>
          <p:nvPr/>
        </p:nvSpPr>
        <p:spPr>
          <a:xfrm rot="2308417">
            <a:off x="2054208" y="3030911"/>
            <a:ext cx="648000" cy="4680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4" name="Imagen 3"/>
          <p:cNvPicPr>
            <a:picLocks noChangeAspect="1"/>
          </p:cNvPicPr>
          <p:nvPr/>
        </p:nvPicPr>
        <p:blipFill>
          <a:blip r:embed="rId11"/>
          <a:stretch>
            <a:fillRect/>
          </a:stretch>
        </p:blipFill>
        <p:spPr>
          <a:xfrm>
            <a:off x="3079510" y="3995817"/>
            <a:ext cx="692421" cy="664351"/>
          </a:xfrm>
          <a:prstGeom prst="rect">
            <a:avLst/>
          </a:prstGeom>
        </p:spPr>
      </p:pic>
      <p:grpSp>
        <p:nvGrpSpPr>
          <p:cNvPr id="14" name="Grupo 13"/>
          <p:cNvGrpSpPr/>
          <p:nvPr/>
        </p:nvGrpSpPr>
        <p:grpSpPr>
          <a:xfrm>
            <a:off x="8019678" y="3753660"/>
            <a:ext cx="1376734" cy="864000"/>
            <a:chOff x="8019678" y="3753660"/>
            <a:chExt cx="1376734" cy="864000"/>
          </a:xfrm>
        </p:grpSpPr>
        <p:pic>
          <p:nvPicPr>
            <p:cNvPr id="36" name="Imagen 35"/>
            <p:cNvPicPr>
              <a:picLocks noChangeAspect="1"/>
            </p:cNvPicPr>
            <p:nvPr/>
          </p:nvPicPr>
          <p:blipFill>
            <a:blip r:embed="rId12"/>
            <a:stretch>
              <a:fillRect/>
            </a:stretch>
          </p:blipFill>
          <p:spPr>
            <a:xfrm>
              <a:off x="8024322" y="3753660"/>
              <a:ext cx="1372090" cy="864000"/>
            </a:xfrm>
            <a:prstGeom prst="rect">
              <a:avLst/>
            </a:prstGeom>
          </p:spPr>
        </p:pic>
        <p:pic>
          <p:nvPicPr>
            <p:cNvPr id="5" name="Imagen 4"/>
            <p:cNvPicPr>
              <a:picLocks noChangeAspect="1"/>
            </p:cNvPicPr>
            <p:nvPr/>
          </p:nvPicPr>
          <p:blipFill>
            <a:blip r:embed="rId13"/>
            <a:stretch>
              <a:fillRect/>
            </a:stretch>
          </p:blipFill>
          <p:spPr>
            <a:xfrm rot="2594695">
              <a:off x="8019678" y="4045269"/>
              <a:ext cx="701433" cy="517981"/>
            </a:xfrm>
            <a:prstGeom prst="rect">
              <a:avLst/>
            </a:prstGeom>
          </p:spPr>
        </p:pic>
        <p:pic>
          <p:nvPicPr>
            <p:cNvPr id="13" name="Imagen 12"/>
            <p:cNvPicPr>
              <a:picLocks noChangeAspect="1"/>
            </p:cNvPicPr>
            <p:nvPr/>
          </p:nvPicPr>
          <p:blipFill>
            <a:blip r:embed="rId14"/>
            <a:stretch>
              <a:fillRect/>
            </a:stretch>
          </p:blipFill>
          <p:spPr>
            <a:xfrm rot="2384017">
              <a:off x="8784704" y="4096424"/>
              <a:ext cx="477433" cy="470802"/>
            </a:xfrm>
            <a:prstGeom prst="rect">
              <a:avLst/>
            </a:prstGeom>
          </p:spPr>
        </p:pic>
        <p:pic>
          <p:nvPicPr>
            <p:cNvPr id="80" name="Imagen 79"/>
            <p:cNvPicPr>
              <a:picLocks noChangeAspect="1"/>
            </p:cNvPicPr>
            <p:nvPr/>
          </p:nvPicPr>
          <p:blipFill>
            <a:blip r:embed="rId14"/>
            <a:stretch>
              <a:fillRect/>
            </a:stretch>
          </p:blipFill>
          <p:spPr>
            <a:xfrm rot="2384017">
              <a:off x="8769633" y="3813167"/>
              <a:ext cx="477433" cy="470802"/>
            </a:xfrm>
            <a:prstGeom prst="rect">
              <a:avLst/>
            </a:prstGeom>
          </p:spPr>
        </p:pic>
      </p:grpSp>
      <p:pic>
        <p:nvPicPr>
          <p:cNvPr id="3" name="Imagen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66545" y="5307565"/>
            <a:ext cx="1792076" cy="804605"/>
          </a:xfrm>
          <a:prstGeom prst="rect">
            <a:avLst/>
          </a:prstGeom>
        </p:spPr>
      </p:pic>
      <p:pic>
        <p:nvPicPr>
          <p:cNvPr id="77" name="Imagen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88882" y="5523508"/>
            <a:ext cx="1508163" cy="677134"/>
          </a:xfrm>
          <a:prstGeom prst="rect">
            <a:avLst/>
          </a:prstGeom>
        </p:spPr>
      </p:pic>
      <p:sp>
        <p:nvSpPr>
          <p:cNvPr id="52" name="Flecha a la derecha con muesca 44"/>
          <p:cNvSpPr/>
          <p:nvPr/>
        </p:nvSpPr>
        <p:spPr>
          <a:xfrm rot="19898173">
            <a:off x="2057180" y="1839430"/>
            <a:ext cx="648000" cy="4680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46" name="Flecha a la derecha con muesca 45"/>
          <p:cNvSpPr/>
          <p:nvPr/>
        </p:nvSpPr>
        <p:spPr>
          <a:xfrm rot="2058535" flipH="1">
            <a:off x="9408768" y="1982709"/>
            <a:ext cx="668050" cy="488935"/>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1"/>
          </a:p>
        </p:txBody>
      </p:sp>
      <p:sp>
        <p:nvSpPr>
          <p:cNvPr id="66" name="Text Placeholder 3"/>
          <p:cNvSpPr txBox="1">
            <a:spLocks/>
          </p:cNvSpPr>
          <p:nvPr/>
        </p:nvSpPr>
        <p:spPr>
          <a:xfrm>
            <a:off x="5070174" y="2294540"/>
            <a:ext cx="1872173" cy="483215"/>
          </a:xfrm>
          <a:prstGeom prst="rect">
            <a:avLst/>
          </a:prstGeom>
          <a:solidFill>
            <a:schemeClr val="accent5">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noProof="1"/>
          </a:p>
        </p:txBody>
      </p:sp>
      <p:sp>
        <p:nvSpPr>
          <p:cNvPr id="67" name="Flecha a la derecha con muesca 45"/>
          <p:cNvSpPr/>
          <p:nvPr/>
        </p:nvSpPr>
        <p:spPr>
          <a:xfrm rot="4156409" flipH="1">
            <a:off x="8388196" y="3096834"/>
            <a:ext cx="408940" cy="277045"/>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1"/>
          </a:p>
        </p:txBody>
      </p:sp>
      <p:sp>
        <p:nvSpPr>
          <p:cNvPr id="68" name="Rectangle 67"/>
          <p:cNvSpPr/>
          <p:nvPr/>
        </p:nvSpPr>
        <p:spPr>
          <a:xfrm>
            <a:off x="4956317" y="2160427"/>
            <a:ext cx="1710248" cy="307777"/>
          </a:xfrm>
          <a:prstGeom prst="rect">
            <a:avLst/>
          </a:prstGeom>
        </p:spPr>
        <p:txBody>
          <a:bodyPr wrap="square">
            <a:spAutoFit/>
          </a:bodyPr>
          <a:lstStyle/>
          <a:p>
            <a:pPr lvl="1">
              <a:defRPr/>
            </a:pPr>
            <a:r>
              <a:rPr lang="en-US" sz="1400" noProof="1" smtClean="0"/>
              <a:t>                  </a:t>
            </a:r>
            <a:endParaRPr lang="en-US" sz="1400" noProof="1"/>
          </a:p>
        </p:txBody>
      </p:sp>
      <p:sp>
        <p:nvSpPr>
          <p:cNvPr id="69" name="Flecha a la derecha con muesca 44"/>
          <p:cNvSpPr/>
          <p:nvPr/>
        </p:nvSpPr>
        <p:spPr>
          <a:xfrm rot="2705818">
            <a:off x="4136040" y="3476519"/>
            <a:ext cx="1864098" cy="31741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62" name="Picture 6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28932" y="115987"/>
            <a:ext cx="2023009" cy="345392"/>
          </a:xfrm>
          <a:prstGeom prst="rect">
            <a:avLst/>
          </a:prstGeom>
        </p:spPr>
      </p:pic>
      <p:sp>
        <p:nvSpPr>
          <p:cNvPr id="10" name="Rectangle 9"/>
          <p:cNvSpPr/>
          <p:nvPr/>
        </p:nvSpPr>
        <p:spPr>
          <a:xfrm>
            <a:off x="2674132" y="2298652"/>
            <a:ext cx="1875930" cy="307777"/>
          </a:xfrm>
          <a:prstGeom prst="rect">
            <a:avLst/>
          </a:prstGeom>
        </p:spPr>
        <p:txBody>
          <a:bodyPr wrap="square">
            <a:spAutoFit/>
          </a:bodyPr>
          <a:lstStyle/>
          <a:p>
            <a:r>
              <a:rPr lang="en-US" sz="1400" noProof="1" smtClean="0"/>
              <a:t>Carriers admin web SPA</a:t>
            </a:r>
            <a:endParaRPr lang="en-US" sz="1400" noProof="1"/>
          </a:p>
        </p:txBody>
      </p:sp>
      <p:sp>
        <p:nvSpPr>
          <p:cNvPr id="64" name="Rectangle 63"/>
          <p:cNvSpPr/>
          <p:nvPr/>
        </p:nvSpPr>
        <p:spPr>
          <a:xfrm>
            <a:off x="2874315" y="2525334"/>
            <a:ext cx="1875930" cy="307777"/>
          </a:xfrm>
          <a:prstGeom prst="rect">
            <a:avLst/>
          </a:prstGeom>
        </p:spPr>
        <p:txBody>
          <a:bodyPr wrap="square">
            <a:spAutoFit/>
          </a:bodyPr>
          <a:lstStyle/>
          <a:p>
            <a:r>
              <a:rPr lang="en-US" sz="1400" b="1" noProof="1" smtClean="0"/>
              <a:t>Angular.js, jQuery</a:t>
            </a:r>
            <a:endParaRPr lang="en-US" sz="1400" b="1" noProof="1"/>
          </a:p>
        </p:txBody>
      </p:sp>
      <p:pic>
        <p:nvPicPr>
          <p:cNvPr id="17" name="Picture 16"/>
          <p:cNvPicPr>
            <a:picLocks noChangeAspect="1"/>
          </p:cNvPicPr>
          <p:nvPr/>
        </p:nvPicPr>
        <p:blipFill>
          <a:blip r:embed="rId17"/>
          <a:stretch>
            <a:fillRect/>
          </a:stretch>
        </p:blipFill>
        <p:spPr>
          <a:xfrm>
            <a:off x="6315371" y="5178046"/>
            <a:ext cx="839962" cy="773251"/>
          </a:xfrm>
          <a:prstGeom prst="rect">
            <a:avLst/>
          </a:prstGeom>
        </p:spPr>
      </p:pic>
      <p:sp>
        <p:nvSpPr>
          <p:cNvPr id="23" name="Rectangle 22"/>
          <p:cNvSpPr/>
          <p:nvPr/>
        </p:nvSpPr>
        <p:spPr>
          <a:xfrm>
            <a:off x="5386133" y="3279455"/>
            <a:ext cx="1103828" cy="369332"/>
          </a:xfrm>
          <a:prstGeom prst="rect">
            <a:avLst/>
          </a:prstGeom>
        </p:spPr>
        <p:txBody>
          <a:bodyPr wrap="none">
            <a:spAutoFit/>
          </a:bodyPr>
          <a:lstStyle/>
          <a:p>
            <a:pPr lvl="0" algn="ctr" defTabSz="932468">
              <a:lnSpc>
                <a:spcPct val="90000"/>
              </a:lnSpc>
              <a:buClr>
                <a:srgbClr val="000000"/>
              </a:buClr>
              <a:buSzPct val="90000"/>
              <a:defRPr/>
            </a:pPr>
            <a:r>
              <a:rPr lang="en-US" sz="2000" noProof="1" smtClean="0">
                <a:latin typeface="Segoe UI" panose="020B0502040204020203" pitchFamily="34" charset="0"/>
                <a:cs typeface="Segoe UI" panose="020B0502040204020203" pitchFamily="34" charset="0"/>
              </a:rPr>
              <a:t>Services</a:t>
            </a:r>
            <a:endParaRPr lang="en-US" sz="2000" noProof="1">
              <a:latin typeface="Segoe UI" panose="020B0502040204020203" pitchFamily="34" charset="0"/>
              <a:cs typeface="Segoe UI" panose="020B0502040204020203" pitchFamily="34" charset="0"/>
            </a:endParaRPr>
          </a:p>
        </p:txBody>
      </p:sp>
      <p:sp>
        <p:nvSpPr>
          <p:cNvPr id="27" name="Rectangle 26"/>
          <p:cNvSpPr/>
          <p:nvPr/>
        </p:nvSpPr>
        <p:spPr>
          <a:xfrm>
            <a:off x="7897419" y="4818388"/>
            <a:ext cx="1728165" cy="286232"/>
          </a:xfrm>
          <a:prstGeom prst="rect">
            <a:avLst/>
          </a:prstGeom>
        </p:spPr>
        <p:txBody>
          <a:bodyPr wrap="none">
            <a:spAutoFit/>
          </a:bodyPr>
          <a:lstStyle/>
          <a:p>
            <a:pPr lvl="0" algn="ctr" defTabSz="932468">
              <a:lnSpc>
                <a:spcPct val="90000"/>
              </a:lnSpc>
              <a:buClr>
                <a:srgbClr val="000000"/>
              </a:buClr>
              <a:buSzPct val="90000"/>
              <a:defRPr/>
            </a:pPr>
            <a:r>
              <a:rPr lang="en-US" sz="1400" noProof="1" smtClean="0">
                <a:latin typeface="Segoe UI" panose="020B0502040204020203" pitchFamily="34" charset="0"/>
                <a:cs typeface="Segoe UI" panose="020B0502040204020203" pitchFamily="34" charset="0"/>
              </a:rPr>
              <a:t>Apps for customers</a:t>
            </a:r>
            <a:endParaRPr lang="en-US" sz="1400" noProof="1">
              <a:latin typeface="Segoe UI" panose="020B0502040204020203" pitchFamily="34" charset="0"/>
              <a:cs typeface="Segoe UI" panose="020B0502040204020203" pitchFamily="34" charset="0"/>
            </a:endParaRPr>
          </a:p>
        </p:txBody>
      </p:sp>
      <p:sp>
        <p:nvSpPr>
          <p:cNvPr id="71" name="Rectangle 70"/>
          <p:cNvSpPr/>
          <p:nvPr/>
        </p:nvSpPr>
        <p:spPr>
          <a:xfrm>
            <a:off x="8043475" y="5008971"/>
            <a:ext cx="1418850" cy="286232"/>
          </a:xfrm>
          <a:prstGeom prst="rect">
            <a:avLst/>
          </a:prstGeom>
        </p:spPr>
        <p:txBody>
          <a:bodyPr wrap="none">
            <a:spAutoFit/>
          </a:bodyPr>
          <a:lstStyle/>
          <a:p>
            <a:pPr lvl="0" algn="ctr" defTabSz="932468">
              <a:lnSpc>
                <a:spcPct val="90000"/>
              </a:lnSpc>
              <a:buClr>
                <a:srgbClr val="000000"/>
              </a:buClr>
              <a:buSzPct val="90000"/>
              <a:defRPr/>
            </a:pPr>
            <a:r>
              <a:rPr lang="en-US" sz="1400" b="1" noProof="1" smtClean="0">
                <a:latin typeface="Segoe UI" panose="020B0502040204020203" pitchFamily="34" charset="0"/>
                <a:cs typeface="Segoe UI" panose="020B0502040204020203" pitchFamily="34" charset="0"/>
              </a:rPr>
              <a:t>C# native apps</a:t>
            </a:r>
            <a:endParaRPr lang="en-US" sz="1400" b="1" noProof="1">
              <a:latin typeface="Segoe UI" panose="020B0502040204020203" pitchFamily="34" charset="0"/>
              <a:cs typeface="Segoe UI" panose="020B0502040204020203" pitchFamily="34" charset="0"/>
            </a:endParaRPr>
          </a:p>
        </p:txBody>
      </p:sp>
      <p:sp>
        <p:nvSpPr>
          <p:cNvPr id="72" name="Rectangle 71"/>
          <p:cNvSpPr/>
          <p:nvPr/>
        </p:nvSpPr>
        <p:spPr>
          <a:xfrm>
            <a:off x="8046187" y="3528256"/>
            <a:ext cx="1399166" cy="258532"/>
          </a:xfrm>
          <a:prstGeom prst="rect">
            <a:avLst/>
          </a:prstGeom>
        </p:spPr>
        <p:txBody>
          <a:bodyPr wrap="none">
            <a:spAutoFit/>
          </a:bodyPr>
          <a:lstStyle/>
          <a:p>
            <a:pPr lvl="0" algn="ctr" defTabSz="932468">
              <a:lnSpc>
                <a:spcPct val="90000"/>
              </a:lnSpc>
              <a:buClr>
                <a:srgbClr val="000000"/>
              </a:buClr>
              <a:buSzPct val="90000"/>
              <a:defRPr/>
            </a:pPr>
            <a:r>
              <a:rPr lang="en-US" sz="1200" b="1" noProof="1" smtClean="0">
                <a:latin typeface="Segoe UI" panose="020B0502040204020203" pitchFamily="34" charset="0"/>
                <a:cs typeface="Segoe UI" panose="020B0502040204020203" pitchFamily="34" charset="0"/>
              </a:rPr>
              <a:t>C# Universal app</a:t>
            </a:r>
            <a:endParaRPr lang="en-US" sz="1200" b="1" noProof="1">
              <a:latin typeface="Segoe UI" panose="020B0502040204020203" pitchFamily="34" charset="0"/>
              <a:cs typeface="Segoe UI" panose="020B0502040204020203" pitchFamily="34" charset="0"/>
            </a:endParaRPr>
          </a:p>
        </p:txBody>
      </p:sp>
      <p:sp>
        <p:nvSpPr>
          <p:cNvPr id="28" name="Rectangle 27"/>
          <p:cNvSpPr/>
          <p:nvPr/>
        </p:nvSpPr>
        <p:spPr>
          <a:xfrm>
            <a:off x="7840211" y="3364574"/>
            <a:ext cx="1840825" cy="286232"/>
          </a:xfrm>
          <a:prstGeom prst="rect">
            <a:avLst/>
          </a:prstGeom>
        </p:spPr>
        <p:txBody>
          <a:bodyPr wrap="none">
            <a:spAutoFit/>
          </a:bodyPr>
          <a:lstStyle/>
          <a:p>
            <a:pPr lvl="0" algn="ctr" defTabSz="932468">
              <a:lnSpc>
                <a:spcPct val="90000"/>
              </a:lnSpc>
              <a:buClr>
                <a:srgbClr val="000000"/>
              </a:buClr>
              <a:buSzPct val="90000"/>
              <a:defRPr/>
            </a:pPr>
            <a:r>
              <a:rPr lang="en-US" sz="1400" noProof="1">
                <a:latin typeface="Segoe UI" panose="020B0502040204020203" pitchFamily="34" charset="0"/>
                <a:cs typeface="Segoe UI" panose="020B0502040204020203" pitchFamily="34" charset="0"/>
              </a:rPr>
              <a:t>Customer dashboard</a:t>
            </a:r>
          </a:p>
        </p:txBody>
      </p:sp>
      <p:sp>
        <p:nvSpPr>
          <p:cNvPr id="75" name="Rectangle 74"/>
          <p:cNvSpPr/>
          <p:nvPr/>
        </p:nvSpPr>
        <p:spPr>
          <a:xfrm>
            <a:off x="7899361" y="5287978"/>
            <a:ext cx="577402" cy="286232"/>
          </a:xfrm>
          <a:prstGeom prst="rect">
            <a:avLst/>
          </a:prstGeom>
        </p:spPr>
        <p:txBody>
          <a:bodyPr wrap="none">
            <a:spAutoFit/>
          </a:bodyPr>
          <a:lstStyle/>
          <a:p>
            <a:pPr lvl="0" algn="ctr" defTabSz="932468">
              <a:lnSpc>
                <a:spcPct val="90000"/>
              </a:lnSpc>
              <a:buClr>
                <a:srgbClr val="000000"/>
              </a:buClr>
              <a:buSzPct val="90000"/>
              <a:defRPr/>
            </a:pPr>
            <a:r>
              <a:rPr lang="en-US" sz="1400" b="1" noProof="1" smtClean="0">
                <a:latin typeface="Segoe UI" panose="020B0502040204020203" pitchFamily="34" charset="0"/>
                <a:cs typeface="Segoe UI" panose="020B0502040204020203" pitchFamily="34" charset="0"/>
              </a:rPr>
              <a:t>.NET</a:t>
            </a:r>
            <a:endParaRPr lang="en-US" sz="1400" b="1" noProof="1">
              <a:latin typeface="Segoe UI" panose="020B0502040204020203" pitchFamily="34" charset="0"/>
              <a:cs typeface="Segoe UI" panose="020B0502040204020203" pitchFamily="34" charset="0"/>
            </a:endParaRPr>
          </a:p>
        </p:txBody>
      </p:sp>
      <p:sp>
        <p:nvSpPr>
          <p:cNvPr id="76" name="Rectangle 75"/>
          <p:cNvSpPr/>
          <p:nvPr/>
        </p:nvSpPr>
        <p:spPr>
          <a:xfrm>
            <a:off x="8593448" y="5287978"/>
            <a:ext cx="892297" cy="286232"/>
          </a:xfrm>
          <a:prstGeom prst="rect">
            <a:avLst/>
          </a:prstGeom>
        </p:spPr>
        <p:txBody>
          <a:bodyPr wrap="none">
            <a:spAutoFit/>
          </a:bodyPr>
          <a:lstStyle/>
          <a:p>
            <a:pPr lvl="0" algn="ctr" defTabSz="932468">
              <a:lnSpc>
                <a:spcPct val="90000"/>
              </a:lnSpc>
              <a:buClr>
                <a:srgbClr val="000000"/>
              </a:buClr>
              <a:buSzPct val="90000"/>
              <a:defRPr/>
            </a:pPr>
            <a:r>
              <a:rPr lang="en-US" sz="1400" b="1" noProof="1" smtClean="0">
                <a:latin typeface="Segoe UI" panose="020B0502040204020203" pitchFamily="34" charset="0"/>
                <a:cs typeface="Segoe UI" panose="020B0502040204020203" pitchFamily="34" charset="0"/>
              </a:rPr>
              <a:t>Xamarin</a:t>
            </a:r>
            <a:endParaRPr lang="en-US" sz="1400" b="1" noProof="1">
              <a:latin typeface="Segoe UI" panose="020B0502040204020203" pitchFamily="34" charset="0"/>
              <a:cs typeface="Segoe UI" panose="020B0502040204020203" pitchFamily="34" charset="0"/>
            </a:endParaRPr>
          </a:p>
        </p:txBody>
      </p:sp>
      <p:sp>
        <p:nvSpPr>
          <p:cNvPr id="85" name="Rectangle 84"/>
          <p:cNvSpPr/>
          <p:nvPr/>
        </p:nvSpPr>
        <p:spPr>
          <a:xfrm>
            <a:off x="2367118" y="5032483"/>
            <a:ext cx="2242922" cy="244682"/>
          </a:xfrm>
          <a:prstGeom prst="rect">
            <a:avLst/>
          </a:prstGeom>
        </p:spPr>
        <p:txBody>
          <a:bodyPr wrap="none">
            <a:spAutoFit/>
          </a:bodyPr>
          <a:lstStyle/>
          <a:p>
            <a:pPr lvl="0" algn="ctr" defTabSz="932468">
              <a:lnSpc>
                <a:spcPct val="90000"/>
              </a:lnSpc>
              <a:buClr>
                <a:srgbClr val="000000"/>
              </a:buClr>
              <a:buSzPct val="90000"/>
              <a:defRPr/>
            </a:pPr>
            <a:r>
              <a:rPr lang="en-US" sz="1100" b="1" noProof="1" smtClean="0">
                <a:latin typeface="Segoe UI" panose="020B0502040204020203" pitchFamily="34" charset="0"/>
                <a:cs typeface="Segoe UI" panose="020B0502040204020203" pitchFamily="34" charset="0"/>
              </a:rPr>
              <a:t>Cordova hybrid app (HTML/JS)</a:t>
            </a:r>
            <a:endParaRPr lang="en-US" sz="1100" b="1" noProof="1">
              <a:latin typeface="Segoe UI" panose="020B0502040204020203" pitchFamily="34" charset="0"/>
              <a:cs typeface="Segoe UI" panose="020B0502040204020203" pitchFamily="34" charset="0"/>
            </a:endParaRPr>
          </a:p>
        </p:txBody>
      </p:sp>
      <p:sp>
        <p:nvSpPr>
          <p:cNvPr id="29" name="Rectangle 28"/>
          <p:cNvSpPr/>
          <p:nvPr/>
        </p:nvSpPr>
        <p:spPr>
          <a:xfrm>
            <a:off x="2433042" y="3277037"/>
            <a:ext cx="2145005" cy="492443"/>
          </a:xfrm>
          <a:prstGeom prst="rect">
            <a:avLst/>
          </a:prstGeom>
        </p:spPr>
        <p:txBody>
          <a:bodyPr wrap="square">
            <a:spAutoFit/>
          </a:bodyPr>
          <a:lstStyle/>
          <a:p>
            <a:pPr algn="ctr"/>
            <a:r>
              <a:rPr lang="en-US" sz="1300" noProof="1"/>
              <a:t>Off-Line Desktop</a:t>
            </a:r>
          </a:p>
          <a:p>
            <a:pPr algn="ctr"/>
            <a:r>
              <a:rPr lang="en-US" sz="1300" noProof="1"/>
              <a:t>Vehicles Garage control app</a:t>
            </a:r>
          </a:p>
        </p:txBody>
      </p:sp>
      <p:sp>
        <p:nvSpPr>
          <p:cNvPr id="86" name="Rectangle 85"/>
          <p:cNvSpPr/>
          <p:nvPr/>
        </p:nvSpPr>
        <p:spPr>
          <a:xfrm>
            <a:off x="2765265" y="3723095"/>
            <a:ext cx="1472006" cy="258532"/>
          </a:xfrm>
          <a:prstGeom prst="rect">
            <a:avLst/>
          </a:prstGeom>
        </p:spPr>
        <p:txBody>
          <a:bodyPr wrap="none">
            <a:spAutoFit/>
          </a:bodyPr>
          <a:lstStyle/>
          <a:p>
            <a:pPr lvl="0" algn="ctr" defTabSz="932468">
              <a:lnSpc>
                <a:spcPct val="90000"/>
              </a:lnSpc>
              <a:buClr>
                <a:srgbClr val="000000"/>
              </a:buClr>
              <a:buSzPct val="90000"/>
              <a:defRPr/>
            </a:pPr>
            <a:r>
              <a:rPr lang="en-US" sz="1200" b="1" noProof="1" smtClean="0">
                <a:latin typeface="Segoe UI" panose="020B0502040204020203" pitchFamily="34" charset="0"/>
                <a:cs typeface="Segoe UI" panose="020B0502040204020203" pitchFamily="34" charset="0"/>
              </a:rPr>
              <a:t>WPF Desktop app</a:t>
            </a:r>
            <a:endParaRPr lang="en-US" sz="1200" b="1" noProof="1">
              <a:latin typeface="Segoe UI" panose="020B0502040204020203" pitchFamily="34" charset="0"/>
              <a:cs typeface="Segoe UI" panose="020B0502040204020203" pitchFamily="34" charset="0"/>
            </a:endParaRPr>
          </a:p>
        </p:txBody>
      </p:sp>
      <p:sp>
        <p:nvSpPr>
          <p:cNvPr id="31" name="Rectangle 30"/>
          <p:cNvSpPr/>
          <p:nvPr/>
        </p:nvSpPr>
        <p:spPr>
          <a:xfrm>
            <a:off x="6233158" y="2814336"/>
            <a:ext cx="1954189" cy="369332"/>
          </a:xfrm>
          <a:prstGeom prst="rect">
            <a:avLst/>
          </a:prstGeom>
        </p:spPr>
        <p:txBody>
          <a:bodyPr wrap="none">
            <a:spAutoFit/>
          </a:bodyPr>
          <a:lstStyle/>
          <a:p>
            <a:pPr lvl="1">
              <a:defRPr/>
            </a:pPr>
            <a:r>
              <a:rPr lang="en-US" b="1" noProof="1"/>
              <a:t>Office 365 API</a:t>
            </a:r>
          </a:p>
        </p:txBody>
      </p:sp>
      <p:sp>
        <p:nvSpPr>
          <p:cNvPr id="32" name="Rectangle 31"/>
          <p:cNvSpPr/>
          <p:nvPr/>
        </p:nvSpPr>
        <p:spPr>
          <a:xfrm>
            <a:off x="5020159" y="2376622"/>
            <a:ext cx="1650708" cy="307777"/>
          </a:xfrm>
          <a:prstGeom prst="rect">
            <a:avLst/>
          </a:prstGeom>
        </p:spPr>
        <p:txBody>
          <a:bodyPr wrap="none">
            <a:spAutoFit/>
          </a:bodyPr>
          <a:lstStyle/>
          <a:p>
            <a:pPr lvl="1">
              <a:defRPr/>
            </a:pPr>
            <a:r>
              <a:rPr lang="en-US" sz="1400" b="1" noProof="1"/>
              <a:t>Salesforce API</a:t>
            </a:r>
          </a:p>
        </p:txBody>
      </p:sp>
      <p:sp>
        <p:nvSpPr>
          <p:cNvPr id="87" name="Rectangle 86"/>
          <p:cNvSpPr/>
          <p:nvPr/>
        </p:nvSpPr>
        <p:spPr>
          <a:xfrm>
            <a:off x="5254727" y="5071814"/>
            <a:ext cx="857479" cy="757130"/>
          </a:xfrm>
          <a:prstGeom prst="rect">
            <a:avLst/>
          </a:prstGeom>
        </p:spPr>
        <p:txBody>
          <a:bodyPr wrap="none">
            <a:spAutoFit/>
          </a:bodyPr>
          <a:lstStyle/>
          <a:p>
            <a:pPr lvl="0" algn="ctr" defTabSz="932468">
              <a:lnSpc>
                <a:spcPct val="90000"/>
              </a:lnSpc>
              <a:buClr>
                <a:srgbClr val="000000"/>
              </a:buClr>
              <a:buSzPct val="90000"/>
              <a:defRPr/>
            </a:pPr>
            <a:r>
              <a:rPr lang="en-US" sz="1200" b="1" noProof="1" smtClean="0">
                <a:latin typeface="Segoe UI" panose="020B0502040204020203" pitchFamily="34" charset="0"/>
                <a:cs typeface="Segoe UI" panose="020B0502040204020203" pitchFamily="34" charset="0"/>
              </a:rPr>
              <a:t>Azure</a:t>
            </a:r>
          </a:p>
          <a:p>
            <a:pPr lvl="0" algn="ctr" defTabSz="932468">
              <a:lnSpc>
                <a:spcPct val="90000"/>
              </a:lnSpc>
              <a:buClr>
                <a:srgbClr val="000000"/>
              </a:buClr>
              <a:buSzPct val="90000"/>
              <a:defRPr/>
            </a:pPr>
            <a:r>
              <a:rPr lang="en-US" sz="1200" b="1" noProof="1" smtClean="0">
                <a:latin typeface="Segoe UI" panose="020B0502040204020203" pitchFamily="34" charset="0"/>
                <a:cs typeface="Segoe UI" panose="020B0502040204020203" pitchFamily="34" charset="0"/>
              </a:rPr>
              <a:t>Mobile</a:t>
            </a:r>
          </a:p>
          <a:p>
            <a:pPr lvl="0" algn="ctr" defTabSz="932468">
              <a:lnSpc>
                <a:spcPct val="90000"/>
              </a:lnSpc>
              <a:buClr>
                <a:srgbClr val="000000"/>
              </a:buClr>
              <a:buSzPct val="90000"/>
              <a:defRPr/>
            </a:pPr>
            <a:r>
              <a:rPr lang="en-US" sz="1200" b="1" noProof="1" smtClean="0">
                <a:latin typeface="Segoe UI" panose="020B0502040204020203" pitchFamily="34" charset="0"/>
                <a:cs typeface="Segoe UI" panose="020B0502040204020203" pitchFamily="34" charset="0"/>
              </a:rPr>
              <a:t>Service</a:t>
            </a:r>
          </a:p>
          <a:p>
            <a:pPr lvl="0" algn="ctr" defTabSz="932468">
              <a:lnSpc>
                <a:spcPct val="90000"/>
              </a:lnSpc>
              <a:buClr>
                <a:srgbClr val="000000"/>
              </a:buClr>
              <a:buSzPct val="90000"/>
              <a:defRPr/>
            </a:pPr>
            <a:r>
              <a:rPr lang="en-US" sz="1200" noProof="1" smtClean="0">
                <a:latin typeface="Segoe UI" panose="020B0502040204020203" pitchFamily="34" charset="0"/>
                <a:cs typeface="Segoe UI" panose="020B0502040204020203" pitchFamily="34" charset="0"/>
              </a:rPr>
              <a:t>(Web API)</a:t>
            </a:r>
            <a:endParaRPr lang="en-US" sz="1200" noProof="1">
              <a:latin typeface="Segoe UI" panose="020B0502040204020203" pitchFamily="34" charset="0"/>
              <a:cs typeface="Segoe UI" panose="020B0502040204020203" pitchFamily="34" charset="0"/>
            </a:endParaRPr>
          </a:p>
        </p:txBody>
      </p:sp>
      <p:sp>
        <p:nvSpPr>
          <p:cNvPr id="88" name="Rectangle 87"/>
          <p:cNvSpPr/>
          <p:nvPr/>
        </p:nvSpPr>
        <p:spPr>
          <a:xfrm>
            <a:off x="5730634" y="4213408"/>
            <a:ext cx="1040991" cy="674031"/>
          </a:xfrm>
          <a:prstGeom prst="rect">
            <a:avLst/>
          </a:prstGeom>
        </p:spPr>
        <p:txBody>
          <a:bodyPr wrap="none">
            <a:spAutoFit/>
          </a:bodyPr>
          <a:lstStyle/>
          <a:p>
            <a:pPr lvl="0" algn="ctr" defTabSz="932468">
              <a:lnSpc>
                <a:spcPct val="90000"/>
              </a:lnSpc>
              <a:buClr>
                <a:srgbClr val="000000"/>
              </a:buClr>
              <a:buSzPct val="90000"/>
              <a:defRPr/>
            </a:pPr>
            <a:r>
              <a:rPr lang="en-US" sz="1400" b="1" noProof="1" smtClean="0">
                <a:latin typeface="Segoe UI" panose="020B0502040204020203" pitchFamily="34" charset="0"/>
                <a:cs typeface="Segoe UI" panose="020B0502040204020203" pitchFamily="34" charset="0"/>
              </a:rPr>
              <a:t>ASP.NET 5</a:t>
            </a:r>
          </a:p>
          <a:p>
            <a:pPr lvl="0" algn="ctr" defTabSz="932468">
              <a:lnSpc>
                <a:spcPct val="90000"/>
              </a:lnSpc>
              <a:buClr>
                <a:srgbClr val="000000"/>
              </a:buClr>
              <a:buSzPct val="90000"/>
              <a:defRPr/>
            </a:pPr>
            <a:r>
              <a:rPr lang="en-US" sz="1400" b="1" noProof="1" smtClean="0">
                <a:latin typeface="Segoe UI" panose="020B0502040204020203" pitchFamily="34" charset="0"/>
                <a:cs typeface="Segoe UI" panose="020B0502040204020203" pitchFamily="34" charset="0"/>
              </a:rPr>
              <a:t>Web API</a:t>
            </a:r>
          </a:p>
          <a:p>
            <a:pPr lvl="0" algn="ctr" defTabSz="932468">
              <a:lnSpc>
                <a:spcPct val="90000"/>
              </a:lnSpc>
              <a:buClr>
                <a:srgbClr val="000000"/>
              </a:buClr>
              <a:buSzPct val="90000"/>
              <a:defRPr/>
            </a:pPr>
            <a:r>
              <a:rPr lang="en-US" sz="1400" b="1" noProof="1" smtClean="0">
                <a:latin typeface="Segoe UI" panose="020B0502040204020203" pitchFamily="34" charset="0"/>
                <a:cs typeface="Segoe UI" panose="020B0502040204020203" pitchFamily="34" charset="0"/>
              </a:rPr>
              <a:t>Services</a:t>
            </a:r>
            <a:endParaRPr lang="en-US" sz="1400" noProof="1">
              <a:latin typeface="Segoe UI" panose="020B0502040204020203" pitchFamily="34" charset="0"/>
              <a:cs typeface="Segoe UI" panose="020B0502040204020203" pitchFamily="34" charset="0"/>
            </a:endParaRPr>
          </a:p>
        </p:txBody>
      </p:sp>
      <p:sp>
        <p:nvSpPr>
          <p:cNvPr id="58" name="Flecha a la derecha con muesca 7"/>
          <p:cNvSpPr/>
          <p:nvPr/>
        </p:nvSpPr>
        <p:spPr>
          <a:xfrm rot="16200000">
            <a:off x="4803695" y="2849303"/>
            <a:ext cx="970481" cy="322542"/>
          </a:xfrm>
          <a:prstGeom prst="notchedRightArrow">
            <a:avLst/>
          </a:prstGeom>
          <a:solidFill>
            <a:schemeClr val="accent5">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1"/>
          </a:p>
        </p:txBody>
      </p:sp>
      <p:sp>
        <p:nvSpPr>
          <p:cNvPr id="91" name="Flecha a la derecha con muesca 7"/>
          <p:cNvSpPr/>
          <p:nvPr/>
        </p:nvSpPr>
        <p:spPr>
          <a:xfrm rot="16200000">
            <a:off x="6559749" y="3137521"/>
            <a:ext cx="400473" cy="322542"/>
          </a:xfrm>
          <a:prstGeom prst="notchedRightArrow">
            <a:avLst/>
          </a:prstGeom>
          <a:solidFill>
            <a:schemeClr val="accent5">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noProof="1"/>
          </a:p>
        </p:txBody>
      </p:sp>
      <p:sp>
        <p:nvSpPr>
          <p:cNvPr id="92" name="Rectangle 91"/>
          <p:cNvSpPr/>
          <p:nvPr/>
        </p:nvSpPr>
        <p:spPr>
          <a:xfrm>
            <a:off x="5727892" y="3929899"/>
            <a:ext cx="1286947" cy="276999"/>
          </a:xfrm>
          <a:prstGeom prst="rect">
            <a:avLst/>
          </a:prstGeom>
        </p:spPr>
        <p:txBody>
          <a:bodyPr wrap="square">
            <a:spAutoFit/>
          </a:bodyPr>
          <a:lstStyle/>
          <a:p>
            <a:r>
              <a:rPr lang="en-US" sz="1200" b="1" noProof="1" smtClean="0"/>
              <a:t>Azure Web Sites</a:t>
            </a:r>
            <a:endParaRPr lang="en-US" sz="1200" b="1" noProof="1"/>
          </a:p>
        </p:txBody>
      </p:sp>
      <p:sp>
        <p:nvSpPr>
          <p:cNvPr id="93" name="Rectangle 92"/>
          <p:cNvSpPr/>
          <p:nvPr/>
        </p:nvSpPr>
        <p:spPr>
          <a:xfrm>
            <a:off x="6465720" y="3426542"/>
            <a:ext cx="778013" cy="461665"/>
          </a:xfrm>
          <a:prstGeom prst="rect">
            <a:avLst/>
          </a:prstGeom>
        </p:spPr>
        <p:txBody>
          <a:bodyPr wrap="square">
            <a:spAutoFit/>
          </a:bodyPr>
          <a:lstStyle/>
          <a:p>
            <a:r>
              <a:rPr lang="en-US" sz="1200" b="1" noProof="1" smtClean="0"/>
              <a:t>Azure </a:t>
            </a:r>
          </a:p>
          <a:p>
            <a:r>
              <a:rPr lang="en-US" sz="1200" b="1" noProof="1" smtClean="0"/>
              <a:t>Web Job</a:t>
            </a:r>
            <a:endParaRPr lang="en-US" sz="1200" b="1" noProof="1"/>
          </a:p>
        </p:txBody>
      </p:sp>
      <p:sp>
        <p:nvSpPr>
          <p:cNvPr id="33" name="Flowchart: Magnetic Disk 32"/>
          <p:cNvSpPr/>
          <p:nvPr/>
        </p:nvSpPr>
        <p:spPr>
          <a:xfrm>
            <a:off x="5913516" y="5838748"/>
            <a:ext cx="464741" cy="412089"/>
          </a:xfrm>
          <a:prstGeom prst="flowChartMagneticDisk">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SQL</a:t>
            </a:r>
            <a:endParaRPr lang="en-US" dirty="0">
              <a:solidFill>
                <a:schemeClr val="bg1"/>
              </a:solidFill>
            </a:endParaRPr>
          </a:p>
        </p:txBody>
      </p:sp>
      <p:sp>
        <p:nvSpPr>
          <p:cNvPr id="94" name="Rectangle 93"/>
          <p:cNvSpPr/>
          <p:nvPr/>
        </p:nvSpPr>
        <p:spPr>
          <a:xfrm>
            <a:off x="5888796" y="4867730"/>
            <a:ext cx="901832" cy="430887"/>
          </a:xfrm>
          <a:prstGeom prst="rect">
            <a:avLst/>
          </a:prstGeom>
        </p:spPr>
        <p:txBody>
          <a:bodyPr wrap="square">
            <a:spAutoFit/>
          </a:bodyPr>
          <a:lstStyle/>
          <a:p>
            <a:r>
              <a:rPr lang="en-US" sz="1100" b="1" noProof="1" smtClean="0"/>
              <a:t>Azure Push</a:t>
            </a:r>
          </a:p>
          <a:p>
            <a:r>
              <a:rPr lang="en-US" sz="1100" b="1" noProof="1" smtClean="0"/>
              <a:t>Notifications</a:t>
            </a:r>
          </a:p>
        </p:txBody>
      </p:sp>
    </p:spTree>
    <p:extLst>
      <p:ext uri="{BB962C8B-B14F-4D97-AF65-F5344CB8AC3E}">
        <p14:creationId xmlns:p14="http://schemas.microsoft.com/office/powerpoint/2010/main" val="16645854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0-#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fade">
                                      <p:cBhvr>
                                        <p:cTn id="36" dur="5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500"/>
                                        <p:tgtEl>
                                          <p:spTgt spid="82"/>
                                        </p:tgtEl>
                                      </p:cBhvr>
                                    </p:animEffect>
                                  </p:childTnLst>
                                </p:cTn>
                              </p:par>
                              <p:par>
                                <p:cTn id="45" presetID="10"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fade">
                                      <p:cBhvr>
                                        <p:cTn id="47" dur="500"/>
                                        <p:tgtEl>
                                          <p:spTgt spid="1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additive="base">
                                        <p:cTn id="55" dur="500" fill="hold"/>
                                        <p:tgtEl>
                                          <p:spTgt spid="83"/>
                                        </p:tgtEl>
                                        <p:attrNameLst>
                                          <p:attrName>ppt_x</p:attrName>
                                        </p:attrNameLst>
                                      </p:cBhvr>
                                      <p:tavLst>
                                        <p:tav tm="0">
                                          <p:val>
                                            <p:strVal val="1+#ppt_w/2"/>
                                          </p:val>
                                        </p:tav>
                                        <p:tav tm="100000">
                                          <p:val>
                                            <p:strVal val="#ppt_x"/>
                                          </p:val>
                                        </p:tav>
                                      </p:tavLst>
                                    </p:anim>
                                    <p:anim calcmode="lin" valueType="num">
                                      <p:cBhvr additive="base">
                                        <p:cTn id="56" dur="500" fill="hold"/>
                                        <p:tgtEl>
                                          <p:spTgt spid="83"/>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1+#ppt_w/2"/>
                                          </p:val>
                                        </p:tav>
                                        <p:tav tm="100000">
                                          <p:val>
                                            <p:strVal val="#ppt_x"/>
                                          </p:val>
                                        </p:tav>
                                      </p:tavLst>
                                    </p:anim>
                                    <p:anim calcmode="lin" valueType="num">
                                      <p:cBhvr additive="base">
                                        <p:cTn id="60" dur="500" fill="hold"/>
                                        <p:tgtEl>
                                          <p:spTgt spid="46"/>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1+#ppt_w/2"/>
                                          </p:val>
                                        </p:tav>
                                        <p:tav tm="100000">
                                          <p:val>
                                            <p:strVal val="#ppt_x"/>
                                          </p:val>
                                        </p:tav>
                                      </p:tavLst>
                                    </p:anim>
                                    <p:anim calcmode="lin" valueType="num">
                                      <p:cBhvr additive="base">
                                        <p:cTn id="64" dur="500" fill="hold"/>
                                        <p:tgtEl>
                                          <p:spTgt spid="22"/>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cBhvr additive="base">
                                        <p:cTn id="73" dur="500" fill="hold"/>
                                        <p:tgtEl>
                                          <p:spTgt spid="84"/>
                                        </p:tgtEl>
                                        <p:attrNameLst>
                                          <p:attrName>ppt_x</p:attrName>
                                        </p:attrNameLst>
                                      </p:cBhvr>
                                      <p:tavLst>
                                        <p:tav tm="0">
                                          <p:val>
                                            <p:strVal val="#ppt_x"/>
                                          </p:val>
                                        </p:tav>
                                        <p:tav tm="100000">
                                          <p:val>
                                            <p:strVal val="#ppt_x"/>
                                          </p:val>
                                        </p:tav>
                                      </p:tavLst>
                                    </p:anim>
                                    <p:anim calcmode="lin" valueType="num">
                                      <p:cBhvr additive="base">
                                        <p:cTn id="74" dur="500" fill="hold"/>
                                        <p:tgtEl>
                                          <p:spTgt spid="8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par>
                                <p:cTn id="88" presetID="10" presetClass="entr" presetSubtype="0" fill="hold" nodeType="with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fade">
                                      <p:cBhvr>
                                        <p:cTn id="90" dur="500"/>
                                        <p:tgtEl>
                                          <p:spTgt spid="7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fade">
                                      <p:cBhvr>
                                        <p:cTn id="104" dur="500"/>
                                        <p:tgtEl>
                                          <p:spTgt spid="60"/>
                                        </p:tgtEl>
                                      </p:cBhvr>
                                    </p:animEffect>
                                  </p:childTnLst>
                                </p:cTn>
                              </p:par>
                              <p:par>
                                <p:cTn id="105" presetID="10" presetClass="entr" presetSubtype="0"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fade">
                                      <p:cBhvr>
                                        <p:cTn id="107" dur="500"/>
                                        <p:tgtEl>
                                          <p:spTgt spid="1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500"/>
                                        <p:tgtEl>
                                          <p:spTgt spid="57"/>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73"/>
                                        </p:tgtEl>
                                        <p:attrNameLst>
                                          <p:attrName>style.visibility</p:attrName>
                                        </p:attrNameLst>
                                      </p:cBhvr>
                                      <p:to>
                                        <p:strVal val="visible"/>
                                      </p:to>
                                    </p:set>
                                    <p:anim calcmode="lin" valueType="num">
                                      <p:cBhvr additive="base">
                                        <p:cTn id="115" dur="500" fill="hold"/>
                                        <p:tgtEl>
                                          <p:spTgt spid="73"/>
                                        </p:tgtEl>
                                        <p:attrNameLst>
                                          <p:attrName>ppt_x</p:attrName>
                                        </p:attrNameLst>
                                      </p:cBhvr>
                                      <p:tavLst>
                                        <p:tav tm="0">
                                          <p:val>
                                            <p:strVal val="#ppt_x"/>
                                          </p:val>
                                        </p:tav>
                                        <p:tav tm="100000">
                                          <p:val>
                                            <p:strVal val="#ppt_x"/>
                                          </p:val>
                                        </p:tav>
                                      </p:tavLst>
                                    </p:anim>
                                    <p:anim calcmode="lin" valueType="num">
                                      <p:cBhvr additive="base">
                                        <p:cTn id="116" dur="500" fill="hold"/>
                                        <p:tgtEl>
                                          <p:spTgt spid="7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anim calcmode="lin" valueType="num">
                                      <p:cBhvr additive="base">
                                        <p:cTn id="119" dur="500" fill="hold"/>
                                        <p:tgtEl>
                                          <p:spTgt spid="6"/>
                                        </p:tgtEl>
                                        <p:attrNameLst>
                                          <p:attrName>ppt_x</p:attrName>
                                        </p:attrNameLst>
                                      </p:cBhvr>
                                      <p:tavLst>
                                        <p:tav tm="0">
                                          <p:val>
                                            <p:strVal val="#ppt_x"/>
                                          </p:val>
                                        </p:tav>
                                        <p:tav tm="100000">
                                          <p:val>
                                            <p:strVal val="#ppt_x"/>
                                          </p:val>
                                        </p:tav>
                                      </p:tavLst>
                                    </p:anim>
                                    <p:anim calcmode="lin" valueType="num">
                                      <p:cBhvr additive="base">
                                        <p:cTn id="120" dur="500" fill="hold"/>
                                        <p:tgtEl>
                                          <p:spTgt spid="6"/>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20"/>
                                        </p:tgtEl>
                                        <p:attrNameLst>
                                          <p:attrName>style.visibility</p:attrName>
                                        </p:attrNameLst>
                                      </p:cBhvr>
                                      <p:to>
                                        <p:strVal val="visible"/>
                                      </p:to>
                                    </p:set>
                                    <p:anim calcmode="lin" valueType="num">
                                      <p:cBhvr additive="base">
                                        <p:cTn id="123" dur="500" fill="hold"/>
                                        <p:tgtEl>
                                          <p:spTgt spid="20"/>
                                        </p:tgtEl>
                                        <p:attrNameLst>
                                          <p:attrName>ppt_x</p:attrName>
                                        </p:attrNameLst>
                                      </p:cBhvr>
                                      <p:tavLst>
                                        <p:tav tm="0">
                                          <p:val>
                                            <p:strVal val="#ppt_x"/>
                                          </p:val>
                                        </p:tav>
                                        <p:tav tm="100000">
                                          <p:val>
                                            <p:strVal val="#ppt_x"/>
                                          </p:val>
                                        </p:tav>
                                      </p:tavLst>
                                    </p:anim>
                                    <p:anim calcmode="lin" valueType="num">
                                      <p:cBhvr additive="base">
                                        <p:cTn id="1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5"/>
                                        </p:tgtEl>
                                        <p:attrNameLst>
                                          <p:attrName>style.visibility</p:attrName>
                                        </p:attrNameLst>
                                      </p:cBhvr>
                                      <p:to>
                                        <p:strVal val="visible"/>
                                      </p:to>
                                    </p:set>
                                    <p:animEffect transition="in" filter="fade">
                                      <p:cBhvr>
                                        <p:cTn id="129" dur="500"/>
                                        <p:tgtEl>
                                          <p:spTgt spid="35"/>
                                        </p:tgtEl>
                                      </p:cBhvr>
                                    </p:animEffect>
                                  </p:childTnLst>
                                </p:cTn>
                              </p:par>
                              <p:par>
                                <p:cTn id="130" presetID="10" presetClass="entr" presetSubtype="0" fill="hold" nodeType="withEffect">
                                  <p:stCondLst>
                                    <p:cond delay="0"/>
                                  </p:stCondLst>
                                  <p:childTnLst>
                                    <p:set>
                                      <p:cBhvr>
                                        <p:cTn id="131" dur="1" fill="hold">
                                          <p:stCondLst>
                                            <p:cond delay="0"/>
                                          </p:stCondLst>
                                        </p:cTn>
                                        <p:tgtEl>
                                          <p:spTgt spid="3"/>
                                        </p:tgtEl>
                                        <p:attrNameLst>
                                          <p:attrName>style.visibility</p:attrName>
                                        </p:attrNameLst>
                                      </p:cBhvr>
                                      <p:to>
                                        <p:strVal val="visible"/>
                                      </p:to>
                                    </p:set>
                                    <p:animEffect transition="in" filter="fade">
                                      <p:cBhvr>
                                        <p:cTn id="132" dur="500"/>
                                        <p:tgtEl>
                                          <p:spTgt spid="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1"/>
                                        </p:tgtEl>
                                        <p:attrNameLst>
                                          <p:attrName>style.visibility</p:attrName>
                                        </p:attrNameLst>
                                      </p:cBhvr>
                                      <p:to>
                                        <p:strVal val="visible"/>
                                      </p:to>
                                    </p:set>
                                    <p:animEffect transition="in" filter="fade">
                                      <p:cBhvr>
                                        <p:cTn id="135" dur="500"/>
                                        <p:tgtEl>
                                          <p:spTgt spid="1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500"/>
                                        <p:tgtEl>
                                          <p:spTgt spid="8"/>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69"/>
                                        </p:tgtEl>
                                        <p:attrNameLst>
                                          <p:attrName>style.visibility</p:attrName>
                                        </p:attrNameLst>
                                      </p:cBhvr>
                                      <p:to>
                                        <p:strVal val="visible"/>
                                      </p:to>
                                    </p:set>
                                    <p:animEffect transition="in" filter="fade">
                                      <p:cBhvr>
                                        <p:cTn id="141" dur="500"/>
                                        <p:tgtEl>
                                          <p:spTgt spid="6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500"/>
                                        <p:tgtEl>
                                          <p:spTgt spid="5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fade">
                                      <p:cBhvr>
                                        <p:cTn id="147" dur="500"/>
                                        <p:tgtEl>
                                          <p:spTgt spid="5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7"/>
                                        </p:tgtEl>
                                        <p:attrNameLst>
                                          <p:attrName>style.visibility</p:attrName>
                                        </p:attrNameLst>
                                      </p:cBhvr>
                                      <p:to>
                                        <p:strVal val="visible"/>
                                      </p:to>
                                    </p:set>
                                    <p:animEffect transition="in" filter="fade">
                                      <p:cBhvr>
                                        <p:cTn id="150" dur="500"/>
                                        <p:tgtEl>
                                          <p:spTgt spid="6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8"/>
                                        </p:tgtEl>
                                        <p:attrNameLst>
                                          <p:attrName>style.visibility</p:attrName>
                                        </p:attrNameLst>
                                      </p:cBhvr>
                                      <p:to>
                                        <p:strVal val="visible"/>
                                      </p:to>
                                    </p:set>
                                    <p:animEffect transition="in" filter="fade">
                                      <p:cBhvr>
                                        <p:cTn id="153" dur="500"/>
                                        <p:tgtEl>
                                          <p:spTgt spid="6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6"/>
                                        </p:tgtEl>
                                        <p:attrNameLst>
                                          <p:attrName>style.visibility</p:attrName>
                                        </p:attrNameLst>
                                      </p:cBhvr>
                                      <p:to>
                                        <p:strVal val="visible"/>
                                      </p:to>
                                    </p:set>
                                    <p:animEffect transition="in" filter="fade">
                                      <p:cBhvr>
                                        <p:cTn id="156" dur="500"/>
                                        <p:tgtEl>
                                          <p:spTgt spid="66"/>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61"/>
                                        </p:tgtEl>
                                        <p:attrNameLst>
                                          <p:attrName>style.visibility</p:attrName>
                                        </p:attrNameLst>
                                      </p:cBhvr>
                                      <p:to>
                                        <p:strVal val="visible"/>
                                      </p:to>
                                    </p:set>
                                    <p:animEffect transition="in" filter="fade">
                                      <p:cBhvr>
                                        <p:cTn id="161" dur="500"/>
                                        <p:tgtEl>
                                          <p:spTgt spid="6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5"/>
                                        </p:tgtEl>
                                        <p:attrNameLst>
                                          <p:attrName>style.visibility</p:attrName>
                                        </p:attrNameLst>
                                      </p:cBhvr>
                                      <p:to>
                                        <p:strVal val="visible"/>
                                      </p:to>
                                    </p:set>
                                    <p:animEffect transition="in" filter="fade">
                                      <p:cBhvr>
                                        <p:cTn id="164" dur="500"/>
                                        <p:tgtEl>
                                          <p:spTgt spid="55"/>
                                        </p:tgtEl>
                                      </p:cBhvr>
                                    </p:animEffect>
                                  </p:childTnLst>
                                </p:cTn>
                              </p:par>
                              <p:par>
                                <p:cTn id="165" presetID="10" presetClass="entr" presetSubtype="0" fill="hold" nodeType="withEffect">
                                  <p:stCondLst>
                                    <p:cond delay="0"/>
                                  </p:stCondLst>
                                  <p:childTnLst>
                                    <p:set>
                                      <p:cBhvr>
                                        <p:cTn id="166" dur="1" fill="hold">
                                          <p:stCondLst>
                                            <p:cond delay="0"/>
                                          </p:stCondLst>
                                        </p:cTn>
                                        <p:tgtEl>
                                          <p:spTgt spid="4"/>
                                        </p:tgtEl>
                                        <p:attrNameLst>
                                          <p:attrName>style.visibility</p:attrName>
                                        </p:attrNameLst>
                                      </p:cBhvr>
                                      <p:to>
                                        <p:strVal val="visible"/>
                                      </p:to>
                                    </p:set>
                                    <p:animEffect transition="in" filter="fade">
                                      <p:cBhvr>
                                        <p:cTn id="167" dur="500"/>
                                        <p:tgtEl>
                                          <p:spTgt spid="4"/>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74"/>
                                        </p:tgtEl>
                                        <p:attrNameLst>
                                          <p:attrName>style.visibility</p:attrName>
                                        </p:attrNameLst>
                                      </p:cBhvr>
                                      <p:to>
                                        <p:strVal val="visible"/>
                                      </p:to>
                                    </p:set>
                                    <p:animEffect transition="in" filter="fade">
                                      <p:cBhvr>
                                        <p:cTn id="170" dur="500"/>
                                        <p:tgtEl>
                                          <p:spTgt spid="74"/>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91"/>
                                        </p:tgtEl>
                                        <p:attrNameLst>
                                          <p:attrName>style.visibility</p:attrName>
                                        </p:attrNameLst>
                                      </p:cBhvr>
                                      <p:to>
                                        <p:strVal val="visible"/>
                                      </p:to>
                                    </p:set>
                                    <p:animEffect transition="in" filter="fade">
                                      <p:cBhvr>
                                        <p:cTn id="17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4" grpId="0" animBg="1"/>
      <p:bldP spid="55" grpId="0" animBg="1"/>
      <p:bldP spid="56" grpId="0" animBg="1"/>
      <p:bldP spid="7" grpId="0" animBg="1"/>
      <p:bldP spid="25" grpId="0"/>
      <p:bldP spid="105" grpId="0" animBg="1"/>
      <p:bldP spid="83" grpId="0" animBg="1"/>
      <p:bldP spid="35" grpId="0" animBg="1"/>
      <p:bldP spid="82" grpId="0" animBg="1"/>
      <p:bldP spid="89" grpId="0" animBg="1"/>
      <p:bldP spid="34" grpId="0" animBg="1"/>
      <p:bldP spid="103" grpId="0" animBg="1"/>
      <p:bldP spid="106" grpId="0" animBg="1"/>
      <p:bldP spid="73" grpId="0" animBg="1"/>
      <p:bldP spid="11" grpId="0"/>
      <p:bldP spid="8" grpId="0" animBg="1"/>
      <p:bldP spid="12" grpId="0" animBg="1"/>
      <p:bldP spid="45" grpId="0" animBg="1"/>
      <p:bldP spid="84" grpId="0" animBg="1"/>
      <p:bldP spid="74" grpId="0" animBg="1"/>
      <p:bldP spid="57" grpId="0" animBg="1"/>
      <p:bldP spid="60" grpId="0" animBg="1"/>
      <p:bldP spid="61" grpId="0" animBg="1"/>
      <p:bldP spid="52" grpId="0" animBg="1"/>
      <p:bldP spid="46" grpId="0" animBg="1"/>
      <p:bldP spid="66" grpId="0" animBg="1"/>
      <p:bldP spid="67" grpId="0" animBg="1"/>
      <p:bldP spid="68" grpId="0"/>
      <p:bldP spid="69" grpId="0" animBg="1"/>
      <p:bldP spid="58" grpId="0" animBg="1"/>
      <p:bldP spid="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4"/>
          <p:cNvSpPr txBox="1">
            <a:spLocks/>
          </p:cNvSpPr>
          <p:nvPr/>
        </p:nvSpPr>
        <p:spPr>
          <a:xfrm>
            <a:off x="791255" y="4406755"/>
            <a:ext cx="3960000" cy="2059222"/>
          </a:xfrm>
          <a:prstGeom prst="rect">
            <a:avLst/>
          </a:prstGeom>
          <a:solidFill>
            <a:srgbClr val="5CC3AF"/>
          </a:solidFill>
          <a:ln>
            <a:noFill/>
          </a:ln>
        </p:spPr>
        <p:txBody>
          <a:bodyPr vert="horz" wrap="square" lIns="146260" tIns="146304" rIns="146260" bIns="146304" rtlCol="0">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tx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tx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0"/>
              </a:spcBef>
              <a:spcAft>
                <a:spcPts val="0"/>
              </a:spcAft>
              <a:buClr>
                <a:srgbClr val="000000"/>
              </a:buClr>
              <a:buSzPct val="90000"/>
              <a:buFont typeface="Wingdings" pitchFamily="2" charset="2"/>
              <a:buNone/>
              <a:tabLst/>
              <a:defRPr/>
            </a:pPr>
            <a:endParaRPr kumimoji="0" lang="en-US" sz="2000" b="1" i="0" u="none" strike="noStrike" kern="1200" cap="none" spc="0" normalizeH="0" baseline="0" noProof="0" dirty="0">
              <a:ln>
                <a:noFill/>
              </a:ln>
              <a:solidFill>
                <a:srgbClr val="000000"/>
              </a:solidFill>
              <a:effectLst/>
              <a:uLnTx/>
              <a:uFillTx/>
              <a:latin typeface="Segoe UI Light"/>
            </a:endParaRPr>
          </a:p>
        </p:txBody>
      </p:sp>
      <p:sp>
        <p:nvSpPr>
          <p:cNvPr id="35" name="Text Placeholder 4"/>
          <p:cNvSpPr txBox="1">
            <a:spLocks/>
          </p:cNvSpPr>
          <p:nvPr/>
        </p:nvSpPr>
        <p:spPr>
          <a:xfrm>
            <a:off x="973538" y="4555575"/>
            <a:ext cx="1693560" cy="1443060"/>
          </a:xfrm>
          <a:prstGeom prst="rect">
            <a:avLst/>
          </a:prstGeom>
          <a:solidFill>
            <a:schemeClr val="accent1">
              <a:lumMod val="75000"/>
            </a:schemeClr>
          </a:solidFill>
          <a:ln>
            <a:noFill/>
          </a:ln>
        </p:spPr>
        <p:txBody>
          <a:bodyPr vert="horz" wrap="square" lIns="146260" tIns="146304" rIns="146260" bIns="146304" rtlCol="0">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tx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tx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0"/>
              </a:spcBef>
              <a:spcAft>
                <a:spcPts val="0"/>
              </a:spcAft>
              <a:buClr>
                <a:srgbClr val="000000"/>
              </a:buClr>
              <a:buSzPct val="90000"/>
              <a:buFont typeface="Wingdings" pitchFamily="2" charset="2"/>
              <a:buNone/>
              <a:tabLst/>
              <a:defRPr/>
            </a:pPr>
            <a:r>
              <a:rPr kumimoji="0" lang="es-ES" sz="1400" b="1" i="0" u="none" strike="noStrike" kern="1200" cap="none" spc="0" normalizeH="0" baseline="0" noProof="0" dirty="0" smtClean="0">
                <a:ln>
                  <a:noFill/>
                </a:ln>
                <a:solidFill>
                  <a:schemeClr val="bg1"/>
                </a:solidFill>
                <a:effectLst/>
                <a:uLnTx/>
                <a:uFillTx/>
                <a:latin typeface="Segoe UI" panose="020B0502040204020203" pitchFamily="34" charset="0"/>
                <a:cs typeface="Segoe UI" panose="020B0502040204020203" pitchFamily="34" charset="0"/>
              </a:rPr>
              <a:t>Vehicle Drivers</a:t>
            </a:r>
            <a:endParaRPr kumimoji="0" lang="en-US" sz="1400"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1" name="Text Placeholder 4"/>
          <p:cNvSpPr txBox="1">
            <a:spLocks/>
          </p:cNvSpPr>
          <p:nvPr/>
        </p:nvSpPr>
        <p:spPr>
          <a:xfrm>
            <a:off x="2846546" y="4555575"/>
            <a:ext cx="1693560" cy="1443060"/>
          </a:xfrm>
          <a:prstGeom prst="rect">
            <a:avLst/>
          </a:prstGeom>
          <a:solidFill>
            <a:schemeClr val="accent1">
              <a:lumMod val="75000"/>
            </a:schemeClr>
          </a:solidFill>
          <a:ln>
            <a:noFill/>
          </a:ln>
        </p:spPr>
        <p:txBody>
          <a:bodyPr vert="horz" wrap="square" lIns="146260" tIns="146304" rIns="146260" bIns="146304" rtlCol="0">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tx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tx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0"/>
              </a:spcBef>
              <a:spcAft>
                <a:spcPts val="0"/>
              </a:spcAft>
              <a:buClr>
                <a:srgbClr val="000000"/>
              </a:buClr>
              <a:buSzPct val="90000"/>
              <a:buFont typeface="Wingdings" pitchFamily="2" charset="2"/>
              <a:buNone/>
              <a:tabLst/>
              <a:defRPr/>
            </a:pPr>
            <a:r>
              <a:rPr kumimoji="0" lang="es-ES" sz="1400" b="1" i="0" u="none" strike="noStrike" kern="1200" cap="none" spc="0" normalizeH="0" baseline="0" noProof="0" dirty="0" err="1" smtClean="0">
                <a:ln>
                  <a:noFill/>
                </a:ln>
                <a:solidFill>
                  <a:schemeClr val="bg1"/>
                </a:solidFill>
                <a:effectLst/>
                <a:uLnTx/>
                <a:uFillTx/>
                <a:latin typeface="Segoe UI" panose="020B0502040204020203" pitchFamily="34" charset="0"/>
                <a:cs typeface="Segoe UI" panose="020B0502040204020203" pitchFamily="34" charset="0"/>
              </a:rPr>
              <a:t>IoT</a:t>
            </a:r>
            <a:r>
              <a:rPr kumimoji="0" lang="es-ES" sz="1400" b="1" i="0" u="none" strike="noStrike" kern="1200" cap="none" spc="0" normalizeH="0" baseline="0" noProof="0" dirty="0" smtClean="0">
                <a:ln>
                  <a:noFill/>
                </a:ln>
                <a:solidFill>
                  <a:schemeClr val="bg1"/>
                </a:solidFill>
                <a:effectLst/>
                <a:uLnTx/>
                <a:uFillTx/>
                <a:latin typeface="Segoe UI" panose="020B0502040204020203" pitchFamily="34" charset="0"/>
                <a:cs typeface="Segoe UI" panose="020B0502040204020203" pitchFamily="34" charset="0"/>
              </a:rPr>
              <a:t> Devices and </a:t>
            </a:r>
            <a:r>
              <a:rPr kumimoji="0" lang="es-ES" sz="1400" b="1" i="0" u="none" strike="noStrike" kern="1200" cap="none" spc="0" normalizeH="0" baseline="0" noProof="0" dirty="0" err="1" smtClean="0">
                <a:ln>
                  <a:noFill/>
                </a:ln>
                <a:solidFill>
                  <a:schemeClr val="bg1"/>
                </a:solidFill>
                <a:effectLst/>
                <a:uLnTx/>
                <a:uFillTx/>
                <a:latin typeface="Segoe UI" panose="020B0502040204020203" pitchFamily="34" charset="0"/>
                <a:cs typeface="Segoe UI" panose="020B0502040204020203" pitchFamily="34" charset="0"/>
              </a:rPr>
              <a:t>sensors</a:t>
            </a:r>
            <a:endParaRPr kumimoji="0" lang="en-US" sz="1400"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Text Placeholder 3"/>
          <p:cNvSpPr txBox="1">
            <a:spLocks/>
          </p:cNvSpPr>
          <p:nvPr/>
        </p:nvSpPr>
        <p:spPr>
          <a:xfrm>
            <a:off x="7445829" y="4861061"/>
            <a:ext cx="3622765" cy="1604916"/>
          </a:xfrm>
          <a:prstGeom prst="rect">
            <a:avLst/>
          </a:prstGeom>
          <a:solidFill>
            <a:srgbClr val="00BBF1"/>
          </a:solidFill>
        </p:spPr>
        <p:txBody>
          <a:bodyPr vert="horz" wrap="square" lIns="146260" tIns="146304" rIns="146260" bIns="146304" rtlCol="0">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bg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bg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1224"/>
              </a:spcBef>
              <a:spcAft>
                <a:spcPts val="0"/>
              </a:spcAft>
              <a:buClr>
                <a:srgbClr val="000000"/>
              </a:buClr>
              <a:buSzPct val="90000"/>
              <a:buFont typeface="Wingdings" pitchFamily="2" charset="2"/>
              <a:buNone/>
              <a:tabLst/>
              <a:defRPr/>
            </a:pPr>
            <a:endParaRPr lang="en-US" sz="1800" b="1" dirty="0" smtClean="0">
              <a:solidFill>
                <a:srgbClr val="FFFFFF"/>
              </a:solidFill>
              <a:latin typeface="Segoe UI Light" panose="020B0502040204020203" pitchFamily="34" charset="0"/>
              <a:cs typeface="Segoe UI Light" panose="020B0502040204020203" pitchFamily="34" charset="0"/>
            </a:endParaRPr>
          </a:p>
        </p:txBody>
      </p:sp>
      <p:sp>
        <p:nvSpPr>
          <p:cNvPr id="19" name="Text Placeholder 3"/>
          <p:cNvSpPr txBox="1">
            <a:spLocks/>
          </p:cNvSpPr>
          <p:nvPr/>
        </p:nvSpPr>
        <p:spPr>
          <a:xfrm>
            <a:off x="7445829" y="3225977"/>
            <a:ext cx="3624222" cy="1440000"/>
          </a:xfrm>
          <a:prstGeom prst="rect">
            <a:avLst/>
          </a:prstGeom>
          <a:solidFill>
            <a:srgbClr val="3DDEF9"/>
          </a:solidFill>
        </p:spPr>
        <p:txBody>
          <a:bodyPr vert="horz" wrap="square" lIns="146260" tIns="146304" rIns="146260" bIns="146304" rtlCol="0">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bg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bg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68" rtl="0" eaLnBrk="1" fontAlgn="auto" latinLnBrk="0" hangingPunct="1">
              <a:lnSpc>
                <a:spcPct val="90000"/>
              </a:lnSpc>
              <a:spcBef>
                <a:spcPts val="0"/>
              </a:spcBef>
              <a:spcAft>
                <a:spcPts val="0"/>
              </a:spcAft>
              <a:buClr>
                <a:srgbClr val="000000"/>
              </a:buClr>
              <a:buSzPct val="90000"/>
              <a:buFont typeface="Wingdings" pitchFamily="2" charset="2"/>
              <a:buNone/>
              <a:tabLst/>
              <a:defRPr/>
            </a:pPr>
            <a:r>
              <a:rPr kumimoji="0" lang="en-US" sz="1600" b="1" i="0" u="none" strike="noStrike" kern="1200" cap="none" spc="0" normalizeH="0" baseline="0" noProof="0" dirty="0" smtClean="0">
                <a:ln>
                  <a:noFill/>
                </a:ln>
                <a:solidFill>
                  <a:srgbClr val="FFFFFF"/>
                </a:solidFill>
                <a:effectLst/>
                <a:uLnTx/>
                <a:uFillTx/>
                <a:latin typeface="Segoe UI Light" panose="020B0502040204020203" pitchFamily="34" charset="0"/>
                <a:cs typeface="Segoe UI Light" panose="020B0502040204020203" pitchFamily="34" charset="0"/>
              </a:rPr>
              <a:t>Big Data </a:t>
            </a:r>
            <a:r>
              <a:rPr lang="en-US" sz="1600" b="1" dirty="0" smtClean="0">
                <a:solidFill>
                  <a:srgbClr val="FFFFFF"/>
                </a:solidFill>
                <a:latin typeface="Segoe UI Light" panose="020B0502040204020203" pitchFamily="34" charset="0"/>
                <a:cs typeface="Segoe UI Light" panose="020B0502040204020203" pitchFamily="34" charset="0"/>
              </a:rPr>
              <a:t>Azure </a:t>
            </a:r>
            <a:r>
              <a:rPr lang="en-US" sz="1600" b="1" dirty="0" err="1" smtClean="0">
                <a:solidFill>
                  <a:srgbClr val="FFFFFF"/>
                </a:solidFill>
                <a:latin typeface="Segoe UI Light" panose="020B0502040204020203" pitchFamily="34" charset="0"/>
                <a:cs typeface="Segoe UI Light" panose="020B0502040204020203" pitchFamily="34" charset="0"/>
              </a:rPr>
              <a:t>HDInsight</a:t>
            </a:r>
            <a:endParaRPr lang="en-US" sz="1600" b="1" dirty="0">
              <a:solidFill>
                <a:srgbClr val="FFFFFF"/>
              </a:solidFill>
              <a:latin typeface="Segoe UI Light" panose="020B0502040204020203" pitchFamily="34" charset="0"/>
              <a:cs typeface="Segoe UI Light" panose="020B0502040204020203" pitchFamily="34" charset="0"/>
            </a:endParaRPr>
          </a:p>
          <a:p>
            <a:pPr marL="0" marR="0" lvl="0" indent="0" algn="ctr" defTabSz="932468" rtl="0" eaLnBrk="1" fontAlgn="auto" latinLnBrk="0" hangingPunct="1">
              <a:lnSpc>
                <a:spcPct val="90000"/>
              </a:lnSpc>
              <a:spcBef>
                <a:spcPts val="0"/>
              </a:spcBef>
              <a:spcAft>
                <a:spcPts val="0"/>
              </a:spcAft>
              <a:buClr>
                <a:srgbClr val="000000"/>
              </a:buClr>
              <a:buSzPct val="90000"/>
              <a:buFont typeface="Wingdings" pitchFamily="2" charset="2"/>
              <a:buNone/>
              <a:tabLst/>
              <a:defRPr/>
            </a:pPr>
            <a:r>
              <a:rPr lang="en-GB" sz="1600" b="1" dirty="0">
                <a:solidFill>
                  <a:srgbClr val="FFFFFF"/>
                </a:solidFill>
                <a:latin typeface="Segoe UI Light" panose="020B0502040204020203" pitchFamily="34" charset="0"/>
                <a:cs typeface="Segoe UI Light" panose="020B0502040204020203" pitchFamily="34" charset="0"/>
              </a:rPr>
              <a:t>a</a:t>
            </a:r>
            <a:r>
              <a:rPr lang="en-GB" sz="1600" b="1" dirty="0" smtClean="0">
                <a:solidFill>
                  <a:srgbClr val="FFFFFF"/>
                </a:solidFill>
                <a:latin typeface="Segoe UI Light" panose="020B0502040204020203" pitchFamily="34" charset="0"/>
                <a:cs typeface="Segoe UI Light" panose="020B0502040204020203" pitchFamily="34" charset="0"/>
              </a:rPr>
              <a:t>nd Azure </a:t>
            </a:r>
            <a:r>
              <a:rPr lang="en-GB" sz="1600" b="1" dirty="0" err="1" smtClean="0">
                <a:solidFill>
                  <a:srgbClr val="FFFFFF"/>
                </a:solidFill>
                <a:latin typeface="Segoe UI Light" panose="020B0502040204020203" pitchFamily="34" charset="0"/>
                <a:cs typeface="Segoe UI Light" panose="020B0502040204020203" pitchFamily="34" charset="0"/>
              </a:rPr>
              <a:t>DocumentDB</a:t>
            </a:r>
            <a:endParaRPr lang="en-US" sz="1600" b="1" dirty="0" smtClean="0">
              <a:solidFill>
                <a:srgbClr val="FFFFFF"/>
              </a:solidFill>
              <a:latin typeface="Segoe UI Light" panose="020B0502040204020203" pitchFamily="34" charset="0"/>
              <a:cs typeface="Segoe UI Light" panose="020B0502040204020203" pitchFamily="34" charset="0"/>
            </a:endParaRPr>
          </a:p>
        </p:txBody>
      </p:sp>
      <p:sp>
        <p:nvSpPr>
          <p:cNvPr id="81" name="Text Placeholder 3"/>
          <p:cNvSpPr txBox="1">
            <a:spLocks/>
          </p:cNvSpPr>
          <p:nvPr/>
        </p:nvSpPr>
        <p:spPr>
          <a:xfrm>
            <a:off x="7445829" y="1614025"/>
            <a:ext cx="3622764" cy="1440000"/>
          </a:xfrm>
          <a:prstGeom prst="rect">
            <a:avLst/>
          </a:prstGeom>
          <a:solidFill>
            <a:schemeClr val="accent2"/>
          </a:solidFill>
        </p:spPr>
        <p:txBody>
          <a:bodyPr vert="horz" wrap="square" lIns="146260" tIns="146304" rIns="146260" bIns="146304" rtlCol="0">
            <a:noAutofit/>
          </a:bodyPr>
          <a:lstStyle>
            <a:lvl1pPr marL="0" marR="0" indent="0" algn="l" defTabSz="932468" rtl="0" eaLnBrk="1" fontAlgn="auto" latinLnBrk="0" hangingPunct="1">
              <a:lnSpc>
                <a:spcPct val="90000"/>
              </a:lnSpc>
              <a:spcBef>
                <a:spcPts val="1224"/>
              </a:spcBef>
              <a:spcAft>
                <a:spcPts val="0"/>
              </a:spcAft>
              <a:buClr>
                <a:schemeClr val="tx1"/>
              </a:buClr>
              <a:buSzPct val="90000"/>
              <a:buFont typeface="Wingdings" pitchFamily="2" charset="2"/>
              <a:buNone/>
              <a:tabLst/>
              <a:defRPr sz="4000" kern="1200" spc="0" baseline="0">
                <a:solidFill>
                  <a:schemeClr val="bg1"/>
                </a:solidFill>
                <a:latin typeface="+mj-lt"/>
                <a:ea typeface="+mn-ea"/>
                <a:cs typeface="+mn-cs"/>
              </a:defRPr>
            </a:lvl1pPr>
            <a:lvl2pPr marL="0" marR="0" indent="0" algn="l" defTabSz="932468" rtl="0" eaLnBrk="1" fontAlgn="auto" latinLnBrk="0" hangingPunct="1">
              <a:lnSpc>
                <a:spcPct val="90000"/>
              </a:lnSpc>
              <a:spcBef>
                <a:spcPts val="1080"/>
              </a:spcBef>
              <a:spcAft>
                <a:spcPts val="0"/>
              </a:spcAft>
              <a:buClrTx/>
              <a:buSzPct val="90000"/>
              <a:buFont typeface="Arial" pitchFamily="34" charset="0"/>
              <a:buNone/>
              <a:tabLst/>
              <a:defRPr sz="2000" kern="1200" spc="0" baseline="0">
                <a:solidFill>
                  <a:schemeClr val="bg1"/>
                </a:solidFill>
                <a:latin typeface="+mn-lt"/>
                <a:ea typeface="+mn-ea"/>
                <a:cs typeface="+mn-cs"/>
              </a:defRPr>
            </a:lvl2pPr>
            <a:lvl3pPr marL="231707"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solidFill>
                <a:latin typeface="+mn-lt"/>
                <a:ea typeface="+mn-ea"/>
                <a:cs typeface="+mn-cs"/>
              </a:defRPr>
            </a:lvl3pPr>
            <a:lvl4pPr marL="460239"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Clr>
                <a:srgbClr val="000000"/>
              </a:buClr>
              <a:defRPr/>
            </a:pPr>
            <a:r>
              <a:rPr lang="en-US" sz="1500" b="1" dirty="0">
                <a:solidFill>
                  <a:srgbClr val="FFFFFF"/>
                </a:solidFill>
                <a:latin typeface="Segoe UI Light" panose="020B0502040204020203" pitchFamily="34" charset="0"/>
                <a:cs typeface="Segoe UI Light" panose="020B0502040204020203" pitchFamily="34" charset="0"/>
              </a:rPr>
              <a:t>- </a:t>
            </a:r>
            <a:r>
              <a:rPr lang="en-US" sz="1500" b="1" dirty="0" smtClean="0">
                <a:solidFill>
                  <a:srgbClr val="FFFFFF"/>
                </a:solidFill>
                <a:latin typeface="Segoe UI Light" panose="020B0502040204020203" pitchFamily="34" charset="0"/>
                <a:cs typeface="Segoe UI Light" panose="020B0502040204020203" pitchFamily="34" charset="0"/>
              </a:rPr>
              <a:t>Windows Store </a:t>
            </a:r>
            <a:r>
              <a:rPr lang="en-US" sz="1500" b="1" dirty="0">
                <a:solidFill>
                  <a:srgbClr val="FFFFFF"/>
                </a:solidFill>
                <a:latin typeface="Segoe UI Light" panose="020B0502040204020203" pitchFamily="34" charset="0"/>
                <a:cs typeface="Segoe UI Light" panose="020B0502040204020203" pitchFamily="34" charset="0"/>
              </a:rPr>
              <a:t>app Dashboard analysis</a:t>
            </a:r>
            <a:endParaRPr lang="en-US" sz="1500" b="1" dirty="0" smtClean="0">
              <a:solidFill>
                <a:srgbClr val="FFFFFF"/>
              </a:solidFill>
              <a:latin typeface="Segoe UI Light" panose="020B0502040204020203" pitchFamily="34" charset="0"/>
              <a:cs typeface="Segoe UI Light" panose="020B0502040204020203" pitchFamily="34" charset="0"/>
            </a:endParaRPr>
          </a:p>
          <a:p>
            <a:pPr marL="0" marR="0" lvl="0" indent="0" defTabSz="932468" rtl="0" eaLnBrk="1" fontAlgn="auto" latinLnBrk="0" hangingPunct="1">
              <a:lnSpc>
                <a:spcPct val="90000"/>
              </a:lnSpc>
              <a:spcBef>
                <a:spcPts val="0"/>
              </a:spcBef>
              <a:spcAft>
                <a:spcPts val="0"/>
              </a:spcAft>
              <a:buClr>
                <a:srgbClr val="000000"/>
              </a:buClr>
              <a:buSzPct val="90000"/>
              <a:buFont typeface="Wingdings" pitchFamily="2" charset="2"/>
              <a:buNone/>
              <a:tabLst/>
              <a:defRPr/>
            </a:pPr>
            <a:r>
              <a:rPr lang="en-US" sz="1500" b="1" dirty="0">
                <a:solidFill>
                  <a:srgbClr val="FFFFFF"/>
                </a:solidFill>
                <a:latin typeface="Segoe UI Light" panose="020B0502040204020203" pitchFamily="34" charset="0"/>
                <a:cs typeface="Segoe UI Light" panose="020B0502040204020203" pitchFamily="34" charset="0"/>
              </a:rPr>
              <a:t>- </a:t>
            </a:r>
            <a:r>
              <a:rPr lang="en-US" sz="1500" b="1" dirty="0" smtClean="0">
                <a:solidFill>
                  <a:srgbClr val="FFFFFF"/>
                </a:solidFill>
                <a:latin typeface="Segoe UI Light" panose="020B0502040204020203" pitchFamily="34" charset="0"/>
                <a:cs typeface="Segoe UI Light" panose="020B0502040204020203" pitchFamily="34" charset="0"/>
              </a:rPr>
              <a:t>PowerBI / PowerView</a:t>
            </a:r>
            <a:endParaRPr lang="en-US" sz="1500" b="1" dirty="0">
              <a:solidFill>
                <a:srgbClr val="FFFFFF"/>
              </a:solidFill>
              <a:latin typeface="Segoe UI Light" panose="020B0502040204020203" pitchFamily="34" charset="0"/>
              <a:cs typeface="Segoe UI Light" panose="020B0502040204020203" pitchFamily="34" charset="0"/>
            </a:endParaRPr>
          </a:p>
        </p:txBody>
      </p:sp>
      <p:sp>
        <p:nvSpPr>
          <p:cNvPr id="25" name="TextBox 24"/>
          <p:cNvSpPr txBox="1"/>
          <p:nvPr/>
        </p:nvSpPr>
        <p:spPr>
          <a:xfrm>
            <a:off x="2830362" y="5956020"/>
            <a:ext cx="1899320" cy="523220"/>
          </a:xfrm>
          <a:prstGeom prst="rect">
            <a:avLst/>
          </a:prstGeom>
          <a:noFill/>
        </p:spPr>
        <p:txBody>
          <a:bodyPr wrap="square" rtlCol="0">
            <a:spAutoFit/>
          </a:bodyPr>
          <a:lstStyle/>
          <a:p>
            <a:r>
              <a:rPr lang="es-ES" sz="1400" dirty="0" smtClean="0"/>
              <a:t>.NET MF Devices </a:t>
            </a:r>
          </a:p>
          <a:p>
            <a:r>
              <a:rPr lang="es-ES" sz="1400" dirty="0" smtClean="0"/>
              <a:t>Raspberry Pi devices</a:t>
            </a:r>
          </a:p>
        </p:txBody>
      </p:sp>
      <p:sp>
        <p:nvSpPr>
          <p:cNvPr id="2" name="Título 1"/>
          <p:cNvSpPr>
            <a:spLocks noGrp="1"/>
          </p:cNvSpPr>
          <p:nvPr>
            <p:ph type="title"/>
          </p:nvPr>
        </p:nvSpPr>
        <p:spPr>
          <a:xfrm>
            <a:off x="358445" y="-104963"/>
            <a:ext cx="10772775" cy="1658198"/>
          </a:xfrm>
        </p:spPr>
        <p:txBody>
          <a:bodyPr/>
          <a:lstStyle/>
          <a:p>
            <a:r>
              <a:rPr lang="es-ES" dirty="0" smtClean="0"/>
              <a:t>IoT and Big Data scenario</a:t>
            </a:r>
            <a:endParaRPr lang="en-US" dirty="0"/>
          </a:p>
        </p:txBody>
      </p:sp>
      <p:sp>
        <p:nvSpPr>
          <p:cNvPr id="37" name="Curved Down Arrow 39"/>
          <p:cNvSpPr/>
          <p:nvPr/>
        </p:nvSpPr>
        <p:spPr>
          <a:xfrm rot="16200000" flipV="1">
            <a:off x="10792247" y="4328219"/>
            <a:ext cx="1228207" cy="675514"/>
          </a:xfrm>
          <a:prstGeom prst="curvedDownArrow">
            <a:avLst/>
          </a:prstGeom>
          <a:solidFill>
            <a:srgbClr val="00BBF1"/>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385" y="5081328"/>
            <a:ext cx="792000" cy="803314"/>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7005" y="3853657"/>
            <a:ext cx="756000" cy="712799"/>
          </a:xfrm>
          <a:prstGeom prst="rect">
            <a:avLst/>
          </a:prstGeom>
        </p:spPr>
      </p:pic>
      <p:pic>
        <p:nvPicPr>
          <p:cNvPr id="9" name="Imagen 8"/>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42297" y="3835527"/>
            <a:ext cx="828000" cy="727296"/>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286333" y="5440774"/>
            <a:ext cx="684000" cy="694523"/>
          </a:xfrm>
          <a:prstGeom prst="rect">
            <a:avLst/>
          </a:prstGeom>
        </p:spPr>
      </p:pic>
      <p:pic>
        <p:nvPicPr>
          <p:cNvPr id="11" name="Imagen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961847" y="5368841"/>
            <a:ext cx="720000" cy="792000"/>
          </a:xfrm>
          <a:prstGeom prst="rect">
            <a:avLst/>
          </a:prstGeom>
        </p:spPr>
      </p:pic>
      <p:pic>
        <p:nvPicPr>
          <p:cNvPr id="6" name="Imagen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2274" y="5440774"/>
            <a:ext cx="864000" cy="712800"/>
          </a:xfrm>
          <a:prstGeom prst="rect">
            <a:avLst/>
          </a:prstGeom>
        </p:spPr>
      </p:pic>
      <p:pic>
        <p:nvPicPr>
          <p:cNvPr id="12" name="Imagen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2280" y="5030768"/>
            <a:ext cx="762174" cy="812985"/>
          </a:xfrm>
          <a:prstGeom prst="rect">
            <a:avLst/>
          </a:prstGeom>
        </p:spPr>
      </p:pic>
      <p:pic>
        <p:nvPicPr>
          <p:cNvPr id="28" name="Imagen 27"/>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flipH="1">
            <a:off x="8231689" y="4018008"/>
            <a:ext cx="612000" cy="537567"/>
          </a:xfrm>
          <a:prstGeom prst="rect">
            <a:avLst/>
          </a:prstGeom>
        </p:spPr>
      </p:pic>
      <p:sp>
        <p:nvSpPr>
          <p:cNvPr id="29" name="Elipse 11"/>
          <p:cNvSpPr/>
          <p:nvPr/>
        </p:nvSpPr>
        <p:spPr>
          <a:xfrm>
            <a:off x="2749682" y="1504648"/>
            <a:ext cx="1980000" cy="1980000"/>
          </a:xfrm>
          <a:prstGeom prst="ellipse">
            <a:avLst/>
          </a:prstGeom>
          <a:solidFill>
            <a:srgbClr val="2F3C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t>Carriers Admins</a:t>
            </a:r>
            <a:endParaRPr lang="en-US" dirty="0"/>
          </a:p>
        </p:txBody>
      </p:sp>
      <p:sp>
        <p:nvSpPr>
          <p:cNvPr id="36" name="Curved Down Arrow 39"/>
          <p:cNvSpPr/>
          <p:nvPr/>
        </p:nvSpPr>
        <p:spPr>
          <a:xfrm rot="5400000">
            <a:off x="10636115" y="2701750"/>
            <a:ext cx="1573504" cy="708548"/>
          </a:xfrm>
          <a:prstGeom prst="curvedDownArrow">
            <a:avLst/>
          </a:prstGeom>
          <a:solidFill>
            <a:schemeClr val="accent2"/>
          </a:solidFill>
        </p:spPr>
        <p:txBody>
          <a:bodyPr vert="horz" wrap="square" lIns="146260" tIns="146304" rIns="146260" bIns="146304" rtlCol="0">
            <a:noAutofit/>
          </a:bodyPr>
          <a:lstStyle/>
          <a:p>
            <a:pPr algn="ctr" defTabSz="932468">
              <a:lnSpc>
                <a:spcPct val="90000"/>
              </a:lnSpc>
              <a:buClr>
                <a:srgbClr val="000000"/>
              </a:buClr>
              <a:buSzPct val="90000"/>
              <a:buFont typeface="Wingdings" pitchFamily="2" charset="2"/>
              <a:buNone/>
            </a:pPr>
            <a:endParaRPr lang="en-US" sz="1600" b="1">
              <a:solidFill>
                <a:srgbClr val="FFFFFF"/>
              </a:solidFill>
              <a:latin typeface="Segoe UI Light" panose="020B0502040204020203" pitchFamily="34" charset="0"/>
              <a:cs typeface="Segoe UI Light" panose="020B0502040204020203" pitchFamily="34" charset="0"/>
            </a:endParaRPr>
          </a:p>
        </p:txBody>
      </p:sp>
      <p:sp>
        <p:nvSpPr>
          <p:cNvPr id="38" name="Flecha a la derecha con muesca 7"/>
          <p:cNvSpPr/>
          <p:nvPr/>
        </p:nvSpPr>
        <p:spPr>
          <a:xfrm>
            <a:off x="4605676" y="2156163"/>
            <a:ext cx="2935017" cy="41176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n 13"/>
          <p:cNvPicPr>
            <a:picLocks noChangeAspect="1"/>
          </p:cNvPicPr>
          <p:nvPr/>
        </p:nvPicPr>
        <p:blipFill>
          <a:blip r:embed="rId10"/>
          <a:stretch>
            <a:fillRect/>
          </a:stretch>
        </p:blipFill>
        <p:spPr>
          <a:xfrm>
            <a:off x="2933331" y="2666885"/>
            <a:ext cx="595107" cy="834018"/>
          </a:xfrm>
          <a:prstGeom prst="rect">
            <a:avLst/>
          </a:prstGeom>
        </p:spPr>
      </p:pic>
      <p:pic>
        <p:nvPicPr>
          <p:cNvPr id="18" name="Imagen 17"/>
          <p:cNvPicPr>
            <a:picLocks noChangeAspect="1"/>
          </p:cNvPicPr>
          <p:nvPr/>
        </p:nvPicPr>
        <p:blipFill>
          <a:blip r:embed="rId11"/>
          <a:stretch>
            <a:fillRect/>
          </a:stretch>
        </p:blipFill>
        <p:spPr>
          <a:xfrm>
            <a:off x="3884297" y="2606923"/>
            <a:ext cx="709220" cy="949103"/>
          </a:xfrm>
          <a:prstGeom prst="rect">
            <a:avLst/>
          </a:prstGeom>
        </p:spPr>
      </p:pic>
      <p:pic>
        <p:nvPicPr>
          <p:cNvPr id="17" name="Imagen 16"/>
          <p:cNvPicPr>
            <a:picLocks noChangeAspect="1"/>
          </p:cNvPicPr>
          <p:nvPr/>
        </p:nvPicPr>
        <p:blipFill>
          <a:blip r:embed="rId12"/>
          <a:stretch>
            <a:fillRect/>
          </a:stretch>
        </p:blipFill>
        <p:spPr>
          <a:xfrm>
            <a:off x="3255829" y="2535465"/>
            <a:ext cx="963114" cy="1254762"/>
          </a:xfrm>
          <a:prstGeom prst="rect">
            <a:avLst/>
          </a:prstGeom>
        </p:spPr>
      </p:pic>
      <p:grpSp>
        <p:nvGrpSpPr>
          <p:cNvPr id="4" name="Group 3"/>
          <p:cNvGrpSpPr/>
          <p:nvPr/>
        </p:nvGrpSpPr>
        <p:grpSpPr>
          <a:xfrm>
            <a:off x="8800348" y="2291495"/>
            <a:ext cx="1002156" cy="737545"/>
            <a:chOff x="8800349" y="2242449"/>
            <a:chExt cx="1002156" cy="737545"/>
          </a:xfrm>
        </p:grpSpPr>
        <p:grpSp>
          <p:nvGrpSpPr>
            <p:cNvPr id="32" name="Grupo 13"/>
            <p:cNvGrpSpPr/>
            <p:nvPr/>
          </p:nvGrpSpPr>
          <p:grpSpPr>
            <a:xfrm>
              <a:off x="8800349" y="2289764"/>
              <a:ext cx="1002156" cy="534356"/>
              <a:chOff x="5598635" y="4809074"/>
              <a:chExt cx="1590549" cy="901480"/>
            </a:xfrm>
          </p:grpSpPr>
          <p:pic>
            <p:nvPicPr>
              <p:cNvPr id="39" name="Imagen 4"/>
              <p:cNvPicPr>
                <a:picLocks noChangeAspect="1"/>
              </p:cNvPicPr>
              <p:nvPr/>
            </p:nvPicPr>
            <p:blipFill>
              <a:blip r:embed="rId13"/>
              <a:stretch>
                <a:fillRect/>
              </a:stretch>
            </p:blipFill>
            <p:spPr>
              <a:xfrm rot="2422660">
                <a:off x="5598635" y="5013328"/>
                <a:ext cx="944161" cy="697226"/>
              </a:xfrm>
              <a:prstGeom prst="rect">
                <a:avLst/>
              </a:prstGeom>
            </p:spPr>
          </p:pic>
          <p:pic>
            <p:nvPicPr>
              <p:cNvPr id="40" name="Imagen 12"/>
              <p:cNvPicPr>
                <a:picLocks noChangeAspect="1"/>
              </p:cNvPicPr>
              <p:nvPr/>
            </p:nvPicPr>
            <p:blipFill>
              <a:blip r:embed="rId14"/>
              <a:stretch>
                <a:fillRect/>
              </a:stretch>
            </p:blipFill>
            <p:spPr>
              <a:xfrm rot="2384017">
                <a:off x="6693155" y="4809074"/>
                <a:ext cx="477433" cy="470802"/>
              </a:xfrm>
              <a:prstGeom prst="rect">
                <a:avLst/>
              </a:prstGeom>
            </p:spPr>
          </p:pic>
          <p:pic>
            <p:nvPicPr>
              <p:cNvPr id="41" name="Imagen 79"/>
              <p:cNvPicPr>
                <a:picLocks noChangeAspect="1"/>
              </p:cNvPicPr>
              <p:nvPr/>
            </p:nvPicPr>
            <p:blipFill>
              <a:blip r:embed="rId14"/>
              <a:stretch>
                <a:fillRect/>
              </a:stretch>
            </p:blipFill>
            <p:spPr>
              <a:xfrm rot="2384017">
                <a:off x="6711751" y="5178131"/>
                <a:ext cx="477433" cy="470802"/>
              </a:xfrm>
              <a:prstGeom prst="rect">
                <a:avLst/>
              </a:prstGeom>
            </p:spPr>
          </p:pic>
        </p:grpSp>
        <p:pic>
          <p:nvPicPr>
            <p:cNvPr id="42" name="Imagen 3"/>
            <p:cNvPicPr>
              <a:picLocks noChangeAspect="1"/>
            </p:cNvPicPr>
            <p:nvPr/>
          </p:nvPicPr>
          <p:blipFill>
            <a:blip r:embed="rId15">
              <a:duotone>
                <a:schemeClr val="accent4">
                  <a:shade val="45000"/>
                  <a:satMod val="135000"/>
                </a:schemeClr>
                <a:prstClr val="white"/>
              </a:duotone>
            </a:blip>
            <a:stretch>
              <a:fillRect/>
            </a:stretch>
          </p:blipFill>
          <p:spPr>
            <a:xfrm>
              <a:off x="8845174" y="2242449"/>
              <a:ext cx="957330" cy="737545"/>
            </a:xfrm>
            <a:prstGeom prst="rect">
              <a:avLst/>
            </a:prstGeom>
          </p:spPr>
        </p:pic>
      </p:grpSp>
      <p:sp>
        <p:nvSpPr>
          <p:cNvPr id="7" name="Rectangle 6"/>
          <p:cNvSpPr/>
          <p:nvPr/>
        </p:nvSpPr>
        <p:spPr>
          <a:xfrm>
            <a:off x="8434861" y="4837929"/>
            <a:ext cx="1974900" cy="535531"/>
          </a:xfrm>
          <a:prstGeom prst="rect">
            <a:avLst/>
          </a:prstGeom>
        </p:spPr>
        <p:txBody>
          <a:bodyPr wrap="none">
            <a:spAutoFit/>
          </a:bodyPr>
          <a:lstStyle/>
          <a:p>
            <a:pPr lvl="0" algn="ctr" defTabSz="932468">
              <a:lnSpc>
                <a:spcPct val="90000"/>
              </a:lnSpc>
              <a:buClr>
                <a:srgbClr val="000000"/>
              </a:buClr>
              <a:buSzPct val="90000"/>
              <a:defRPr/>
            </a:pPr>
            <a:r>
              <a:rPr lang="en-US" b="1" dirty="0">
                <a:solidFill>
                  <a:srgbClr val="FFFFFF"/>
                </a:solidFill>
                <a:latin typeface="Segoe UI Light" panose="020B0502040204020203" pitchFamily="34" charset="0"/>
                <a:cs typeface="Segoe UI Light" panose="020B0502040204020203" pitchFamily="34" charset="0"/>
              </a:rPr>
              <a:t>IoT </a:t>
            </a:r>
            <a:r>
              <a:rPr lang="en-US" b="1" dirty="0" smtClean="0">
                <a:solidFill>
                  <a:srgbClr val="FFFFFF"/>
                </a:solidFill>
                <a:latin typeface="Segoe UI Light" panose="020B0502040204020203" pitchFamily="34" charset="0"/>
                <a:cs typeface="Segoe UI Light" panose="020B0502040204020203" pitchFamily="34" charset="0"/>
              </a:rPr>
              <a:t>Cloud Services</a:t>
            </a:r>
          </a:p>
          <a:p>
            <a:pPr lvl="0" algn="ctr" defTabSz="932468">
              <a:lnSpc>
                <a:spcPct val="90000"/>
              </a:lnSpc>
              <a:buClr>
                <a:srgbClr val="000000"/>
              </a:buClr>
              <a:buSzPct val="90000"/>
              <a:defRPr/>
            </a:pPr>
            <a:endParaRPr lang="en-US" sz="1400" b="1" dirty="0">
              <a:solidFill>
                <a:srgbClr val="FFFFFF"/>
              </a:solidFill>
              <a:latin typeface="Segoe UI Light" panose="020B0502040204020203" pitchFamily="34" charset="0"/>
              <a:cs typeface="Segoe UI Light" panose="020B0502040204020203" pitchFamily="34" charset="0"/>
            </a:endParaRPr>
          </a:p>
        </p:txBody>
      </p:sp>
      <p:sp>
        <p:nvSpPr>
          <p:cNvPr id="8" name="Flecha a la derecha con muesca 7"/>
          <p:cNvSpPr/>
          <p:nvPr/>
        </p:nvSpPr>
        <p:spPr>
          <a:xfrm>
            <a:off x="4629671" y="5389465"/>
            <a:ext cx="2935017" cy="41176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echa a la derecha con muesca 7"/>
          <p:cNvSpPr/>
          <p:nvPr/>
        </p:nvSpPr>
        <p:spPr>
          <a:xfrm rot="13220039">
            <a:off x="4122888" y="3859981"/>
            <a:ext cx="3973114" cy="41176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78449" y="2941576"/>
            <a:ext cx="702453" cy="813675"/>
          </a:xfrm>
          <a:prstGeom prst="rect">
            <a:avLst/>
          </a:prstGeom>
        </p:spPr>
      </p:pic>
      <p:pic>
        <p:nvPicPr>
          <p:cNvPr id="43" name="Imagen 4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02504" y="453141"/>
            <a:ext cx="1627877" cy="888331"/>
          </a:xfrm>
          <a:prstGeom prst="rect">
            <a:avLst/>
          </a:prstGeom>
        </p:spPr>
      </p:pic>
      <p:sp>
        <p:nvSpPr>
          <p:cNvPr id="13" name="Rectangle 12"/>
          <p:cNvSpPr/>
          <p:nvPr/>
        </p:nvSpPr>
        <p:spPr>
          <a:xfrm>
            <a:off x="4914762" y="2717042"/>
            <a:ext cx="2389365" cy="369332"/>
          </a:xfrm>
          <a:prstGeom prst="rect">
            <a:avLst/>
          </a:prstGeom>
        </p:spPr>
        <p:txBody>
          <a:bodyPr wrap="square">
            <a:spAutoFit/>
          </a:bodyPr>
          <a:lstStyle/>
          <a:p>
            <a:r>
              <a:rPr lang="en-GB" dirty="0" smtClean="0"/>
              <a:t>Warnings/Notifications</a:t>
            </a:r>
            <a:endParaRPr lang="en-US" dirty="0"/>
          </a:p>
        </p:txBody>
      </p:sp>
      <p:pic>
        <p:nvPicPr>
          <p:cNvPr id="45" name="Imagen 5"/>
          <p:cNvPicPr>
            <a:picLocks noChangeAspect="1"/>
          </p:cNvPicPr>
          <p:nvPr/>
        </p:nvPicPr>
        <p:blipFill>
          <a:blip r:embed="rId18"/>
          <a:stretch>
            <a:fillRect/>
          </a:stretch>
        </p:blipFill>
        <p:spPr>
          <a:xfrm>
            <a:off x="2194342" y="5125852"/>
            <a:ext cx="1048582" cy="849095"/>
          </a:xfrm>
          <a:prstGeom prst="rect">
            <a:avLst/>
          </a:prstGeom>
        </p:spPr>
      </p:pic>
      <p:pic>
        <p:nvPicPr>
          <p:cNvPr id="46" name="Imagen 19"/>
          <p:cNvPicPr>
            <a:picLocks noChangeAspect="1"/>
          </p:cNvPicPr>
          <p:nvPr/>
        </p:nvPicPr>
        <p:blipFill>
          <a:blip r:embed="rId19"/>
          <a:stretch>
            <a:fillRect/>
          </a:stretch>
        </p:blipFill>
        <p:spPr>
          <a:xfrm>
            <a:off x="1606801" y="5053500"/>
            <a:ext cx="660407" cy="866492"/>
          </a:xfrm>
          <a:prstGeom prst="rect">
            <a:avLst/>
          </a:prstGeom>
        </p:spPr>
      </p:pic>
    </p:spTree>
    <p:extLst>
      <p:ext uri="{BB962C8B-B14F-4D97-AF65-F5344CB8AC3E}">
        <p14:creationId xmlns:p14="http://schemas.microsoft.com/office/powerpoint/2010/main" val="4161018589"/>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chor="b"/>
          <a:lstStyle/>
          <a:p>
            <a:r>
              <a:rPr lang="es-ES" dirty="0" smtClean="0"/>
              <a:t/>
            </a:r>
            <a:br>
              <a:rPr lang="es-ES" dirty="0" smtClean="0"/>
            </a:br>
            <a:r>
              <a:rPr lang="es-ES" dirty="0" smtClean="0"/>
              <a:t>Demo Apps</a:t>
            </a:r>
            <a:endParaRPr lang="en-US" dirty="0"/>
          </a:p>
        </p:txBody>
      </p:sp>
    </p:spTree>
    <p:extLst>
      <p:ext uri="{BB962C8B-B14F-4D97-AF65-F5344CB8AC3E}">
        <p14:creationId xmlns:p14="http://schemas.microsoft.com/office/powerpoint/2010/main" val="1772479549"/>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Metropolitana">
  <a:themeElements>
    <a:clrScheme name="Myshuttle">
      <a:dk1>
        <a:srgbClr val="2F3C4C"/>
      </a:dk1>
      <a:lt1>
        <a:sysClr val="window" lastClr="FFFFFF"/>
      </a:lt1>
      <a:dk2>
        <a:srgbClr val="162F33"/>
      </a:dk2>
      <a:lt2>
        <a:srgbClr val="EAF0E0"/>
      </a:lt2>
      <a:accent1>
        <a:srgbClr val="46D1B6"/>
      </a:accent1>
      <a:accent2>
        <a:srgbClr val="FF7F66"/>
      </a:accent2>
      <a:accent3>
        <a:srgbClr val="FFC000"/>
      </a:accent3>
      <a:accent4>
        <a:srgbClr val="657689"/>
      </a:accent4>
      <a:accent5>
        <a:srgbClr val="2499AF"/>
      </a:accent5>
      <a:accent6>
        <a:srgbClr val="50B4C8"/>
      </a:accent6>
      <a:hlink>
        <a:srgbClr val="2370CD"/>
      </a:hlink>
      <a:folHlink>
        <a:srgbClr val="50B4C8"/>
      </a:folHlink>
    </a:clrScheme>
    <a:fontScheme name="Metropolitan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a">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565E5BE6A7DB45A00B33CC95DCAC51" ma:contentTypeVersion="2" ma:contentTypeDescription="Create a new document." ma:contentTypeScope="" ma:versionID="c4406f8e5d9a28bf2fba145d8c603b01">
  <xsd:schema xmlns:xsd="http://www.w3.org/2001/XMLSchema" xmlns:xs="http://www.w3.org/2001/XMLSchema" xmlns:p="http://schemas.microsoft.com/office/2006/metadata/properties" xmlns:ns2="726b8fdb-8854-4512-bfeb-a28d72213e8e" targetNamespace="http://schemas.microsoft.com/office/2006/metadata/properties" ma:root="true" ma:fieldsID="53d24f7525a040e3b15a6d0bb82aa579" ns2:_="">
    <xsd:import namespace="726b8fdb-8854-4512-bfeb-a28d72213e8e"/>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6b8fdb-8854-4512-bfeb-a28d72213e8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726b8fdb-8854-4512-bfeb-a28d72213e8e">
      <UserInfo>
        <DisplayName>Jeremy Thake</DisplayName>
        <AccountId>2368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E08646-ED11-4939-93D0-36D11426E8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6b8fdb-8854-4512-bfeb-a28d72213e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279DFC-137A-43FD-AAEF-5DFE9BB16644}">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26b8fdb-8854-4512-bfeb-a28d72213e8e"/>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A864F8AF-85F4-435E-8394-295A765E05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4884</TotalTime>
  <Words>631</Words>
  <Application>Microsoft Office PowerPoint</Application>
  <PresentationFormat>Widescreen</PresentationFormat>
  <Paragraphs>192</Paragraphs>
  <Slides>19</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Calibri Light</vt:lpstr>
      <vt:lpstr>Segoe UI</vt:lpstr>
      <vt:lpstr>Segoe UI Light</vt:lpstr>
      <vt:lpstr>Wingdings</vt:lpstr>
      <vt:lpstr>Metropolitana</vt:lpstr>
      <vt:lpstr>MSVID_White_16x9_2012-08-18</vt:lpstr>
      <vt:lpstr>Demo Apps for Visual Studio 2015</vt:lpstr>
      <vt:lpstr>Focus areas for Demo Apps</vt:lpstr>
      <vt:lpstr>Focus areas for Demo Apps</vt:lpstr>
      <vt:lpstr>Focus areas for Demo Apps</vt:lpstr>
      <vt:lpstr>PowerPoint Presentation</vt:lpstr>
      <vt:lpstr>Suite of apps</vt:lpstr>
      <vt:lpstr>Mobile First, Cloud First scenarios</vt:lpstr>
      <vt:lpstr>IoT and Big Data scenario</vt:lpstr>
      <vt:lpstr> Demo Apps</vt:lpstr>
      <vt:lpstr>PowerPoint Presentation</vt:lpstr>
      <vt:lpstr>Private Web App for carriers</vt:lpstr>
      <vt:lpstr>Native  Cross-Platform Mobile apps for Enterprise Customers</vt:lpstr>
      <vt:lpstr>Windows Store</vt:lpstr>
      <vt:lpstr>Windows Phone</vt:lpstr>
      <vt:lpstr>Android Phone</vt:lpstr>
      <vt:lpstr>iOS Phone</vt:lpstr>
      <vt:lpstr>Hybrid mobile apps for vehicle drivers</vt:lpstr>
      <vt:lpstr>IoT and Big Data scenario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Ibon Landa</cp:lastModifiedBy>
  <cp:revision>325</cp:revision>
  <dcterms:created xsi:type="dcterms:W3CDTF">2014-08-13T11:39:43Z</dcterms:created>
  <dcterms:modified xsi:type="dcterms:W3CDTF">2015-08-24T13:59:40Z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0x01010089565E5BE6A7DB45A00B33CC95DCAC51</vt:lpwstr>
  </property>
</Properties>
</file>